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5"/>
  </p:notesMasterIdLst>
  <p:sldIdLst>
    <p:sldId id="270" r:id="rId2"/>
    <p:sldId id="271" r:id="rId3"/>
    <p:sldId id="272" r:id="rId4"/>
    <p:sldId id="280" r:id="rId5"/>
    <p:sldId id="281" r:id="rId6"/>
    <p:sldId id="276" r:id="rId7"/>
    <p:sldId id="283" r:id="rId8"/>
    <p:sldId id="287" r:id="rId9"/>
    <p:sldId id="284" r:id="rId10"/>
    <p:sldId id="288" r:id="rId11"/>
    <p:sldId id="289" r:id="rId12"/>
    <p:sldId id="286" r:id="rId13"/>
    <p:sldId id="291" r:id="rId14"/>
    <p:sldId id="290" r:id="rId15"/>
    <p:sldId id="292" r:id="rId16"/>
    <p:sldId id="293" r:id="rId17"/>
    <p:sldId id="296" r:id="rId18"/>
    <p:sldId id="297" r:id="rId19"/>
    <p:sldId id="298" r:id="rId20"/>
    <p:sldId id="299" r:id="rId21"/>
    <p:sldId id="300" r:id="rId22"/>
    <p:sldId id="301" r:id="rId23"/>
    <p:sldId id="302" r:id="rId24"/>
    <p:sldId id="303" r:id="rId25"/>
    <p:sldId id="304" r:id="rId26"/>
    <p:sldId id="305" r:id="rId27"/>
    <p:sldId id="306" r:id="rId28"/>
    <p:sldId id="307" r:id="rId29"/>
    <p:sldId id="308" r:id="rId30"/>
    <p:sldId id="309" r:id="rId31"/>
    <p:sldId id="310" r:id="rId32"/>
    <p:sldId id="311" r:id="rId33"/>
    <p:sldId id="269" r:id="rId3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63030"/>
    <a:srgbClr val="7F7F7F"/>
    <a:srgbClr val="F9F9F9"/>
    <a:srgbClr val="67FB42"/>
    <a:srgbClr val="FAFAF4"/>
    <a:srgbClr val="36A960"/>
    <a:srgbClr val="DDDDDD"/>
    <a:srgbClr val="F0F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58" y="10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0" d="100"/>
          <a:sy n="70" d="100"/>
        </p:scale>
        <p:origin x="2006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059B1A-4DC7-41A7-B698-AC510C4249FB}" type="datetimeFigureOut">
              <a:rPr lang="ko-KR" altLang="en-US" smtClean="0"/>
              <a:t>2024-01-05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CE19DD-8D67-45CA-B1B3-24175FCF62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95646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 레이아웃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28D54BE5-C45A-467E-BA56-D75F1862485B}"/>
              </a:ext>
            </a:extLst>
          </p:cNvPr>
          <p:cNvCxnSpPr>
            <a:cxnSpLocks/>
          </p:cNvCxnSpPr>
          <p:nvPr userDrawn="1"/>
        </p:nvCxnSpPr>
        <p:spPr>
          <a:xfrm flipV="1">
            <a:off x="534357" y="351692"/>
            <a:ext cx="5831936" cy="3880"/>
          </a:xfrm>
          <a:prstGeom prst="line">
            <a:avLst/>
          </a:prstGeom>
          <a:ln w="38100">
            <a:solidFill>
              <a:srgbClr val="67FB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95128FE-279B-4F4D-B12B-23D2AAD3F382}"/>
              </a:ext>
            </a:extLst>
          </p:cNvPr>
          <p:cNvSpPr txBox="1"/>
          <p:nvPr userDrawn="1"/>
        </p:nvSpPr>
        <p:spPr>
          <a:xfrm>
            <a:off x="534357" y="261178"/>
            <a:ext cx="797659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PORTFOLIO</a:t>
            </a:r>
            <a:endParaRPr lang="ko-KR" altLang="en-US" sz="8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 hasCustomPrompt="1"/>
          </p:nvPr>
        </p:nvSpPr>
        <p:spPr>
          <a:xfrm>
            <a:off x="534356" y="1584617"/>
            <a:ext cx="11171973" cy="7715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ko-KR" altLang="en-US" sz="2800" spc="-15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프론트엔드</a:t>
            </a:r>
            <a:r>
              <a:rPr lang="ko-KR" altLang="en-US" sz="2800" spc="-1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개발자</a:t>
            </a:r>
            <a:r>
              <a:rPr lang="en-US" altLang="ko-KR" sz="2800" spc="-1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_</a:t>
            </a:r>
            <a:r>
              <a:rPr lang="ko-KR" altLang="en-US" sz="2800" spc="-15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김점핏</a:t>
            </a:r>
            <a:r>
              <a:rPr lang="en-US" altLang="ko-KR" sz="2800" spc="-1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_</a:t>
            </a:r>
            <a:r>
              <a:rPr lang="ko-KR" altLang="en-US" sz="2800" spc="-1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포트폴리오</a:t>
            </a:r>
          </a:p>
        </p:txBody>
      </p:sp>
    </p:spTree>
    <p:extLst>
      <p:ext uri="{BB962C8B-B14F-4D97-AF65-F5344CB8AC3E}">
        <p14:creationId xmlns:p14="http://schemas.microsoft.com/office/powerpoint/2010/main" val="42174517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8C60DDC7-73E2-4D23-A93A-2AC2DB49A8AA}"/>
              </a:ext>
            </a:extLst>
          </p:cNvPr>
          <p:cNvGrpSpPr/>
          <p:nvPr userDrawn="1"/>
        </p:nvGrpSpPr>
        <p:grpSpPr>
          <a:xfrm>
            <a:off x="574549" y="350746"/>
            <a:ext cx="4693250" cy="1600413"/>
            <a:chOff x="235309" y="207129"/>
            <a:chExt cx="4693250" cy="1600413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3162495-4FFF-4D5A-85D5-37C3E82848EC}"/>
                </a:ext>
              </a:extLst>
            </p:cNvPr>
            <p:cNvSpPr txBox="1"/>
            <p:nvPr/>
          </p:nvSpPr>
          <p:spPr>
            <a:xfrm>
              <a:off x="235309" y="237882"/>
              <a:ext cx="4693250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b="1" dirty="0"/>
                <a:t>PORTFOLIO</a:t>
              </a:r>
              <a:r>
                <a:rPr lang="en-US" altLang="ko-KR" sz="4800" b="1" dirty="0">
                  <a:solidFill>
                    <a:srgbClr val="7F7F7F"/>
                  </a:solidFill>
                </a:rPr>
                <a:t> CONTENTS</a:t>
              </a:r>
              <a:endParaRPr lang="ko-KR" altLang="en-US" sz="4800" b="1" dirty="0">
                <a:solidFill>
                  <a:srgbClr val="7F7F7F"/>
                </a:solidFill>
              </a:endParaRPr>
            </a:p>
          </p:txBody>
        </p: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AEF464F1-6A7C-4005-AF35-BEB77E8DE171}"/>
                </a:ext>
              </a:extLst>
            </p:cNvPr>
            <p:cNvCxnSpPr>
              <a:cxnSpLocks/>
            </p:cNvCxnSpPr>
            <p:nvPr/>
          </p:nvCxnSpPr>
          <p:spPr>
            <a:xfrm>
              <a:off x="235309" y="207129"/>
              <a:ext cx="3433793" cy="0"/>
            </a:xfrm>
            <a:prstGeom prst="line">
              <a:avLst/>
            </a:prstGeom>
            <a:ln w="38100">
              <a:solidFill>
                <a:srgbClr val="67FB4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883639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간지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 userDrawn="1"/>
        </p:nvSpPr>
        <p:spPr>
          <a:xfrm>
            <a:off x="713145" y="1031535"/>
            <a:ext cx="2232000" cy="396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0" hasCustomPrompt="1"/>
          </p:nvPr>
        </p:nvSpPr>
        <p:spPr>
          <a:xfrm>
            <a:off x="2009587" y="1075205"/>
            <a:ext cx="476412" cy="3139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lvl1pPr marL="0" indent="0" algn="ctr">
              <a:buNone/>
              <a:defRPr lang="ko-KR" altLang="en-US" sz="1600" b="1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US" altLang="ko-KR" dirty="0"/>
              <a:t>01.</a:t>
            </a:r>
            <a:endParaRPr lang="ko-KR" altLang="en-US" dirty="0"/>
          </a:p>
        </p:txBody>
      </p:sp>
      <p:sp>
        <p:nvSpPr>
          <p:cNvPr id="14" name="TextBox 13"/>
          <p:cNvSpPr txBox="1"/>
          <p:nvPr userDrawn="1"/>
        </p:nvSpPr>
        <p:spPr>
          <a:xfrm>
            <a:off x="1063467" y="1060258"/>
            <a:ext cx="864532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Project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1" hasCustomPrompt="1"/>
          </p:nvPr>
        </p:nvSpPr>
        <p:spPr>
          <a:xfrm>
            <a:off x="712787" y="1531938"/>
            <a:ext cx="7965700" cy="6626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ko-KR" altLang="en-US"/>
              <a:t>프로젝트 제목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4E0EFFC-0268-43E1-B9C1-7159359D02DB}"/>
              </a:ext>
            </a:extLst>
          </p:cNvPr>
          <p:cNvSpPr txBox="1"/>
          <p:nvPr userDrawn="1"/>
        </p:nvSpPr>
        <p:spPr>
          <a:xfrm>
            <a:off x="6165011" y="3501744"/>
            <a:ext cx="20904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About project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80A52404-D9C3-462C-8D03-D9DC32C6CA7A}"/>
              </a:ext>
            </a:extLst>
          </p:cNvPr>
          <p:cNvCxnSpPr/>
          <p:nvPr userDrawn="1"/>
        </p:nvCxnSpPr>
        <p:spPr>
          <a:xfrm>
            <a:off x="8052806" y="3705805"/>
            <a:ext cx="3597215" cy="0"/>
          </a:xfrm>
          <a:prstGeom prst="line">
            <a:avLst/>
          </a:prstGeom>
          <a:ln w="12700">
            <a:solidFill>
              <a:srgbClr val="67FB42"/>
            </a:solidFill>
            <a:prstDash val="solid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텍스트 개체 틀 21"/>
          <p:cNvSpPr>
            <a:spLocks noGrp="1"/>
          </p:cNvSpPr>
          <p:nvPr>
            <p:ph type="body" sz="quarter" idx="12" hasCustomPrompt="1"/>
          </p:nvPr>
        </p:nvSpPr>
        <p:spPr>
          <a:xfrm>
            <a:off x="6164263" y="4173539"/>
            <a:ext cx="5486400" cy="192800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프로젝트 진행 목적 및 프로젝트에 대한 간단한 소개</a:t>
            </a:r>
          </a:p>
        </p:txBody>
      </p:sp>
    </p:spTree>
    <p:extLst>
      <p:ext uri="{BB962C8B-B14F-4D97-AF65-F5344CB8AC3E}">
        <p14:creationId xmlns:p14="http://schemas.microsoft.com/office/powerpoint/2010/main" val="5539398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B756AB5E-EA53-470F-9DA0-D0F11F84E59A}"/>
              </a:ext>
            </a:extLst>
          </p:cNvPr>
          <p:cNvSpPr/>
          <p:nvPr userDrawn="1"/>
        </p:nvSpPr>
        <p:spPr>
          <a:xfrm>
            <a:off x="0" y="0"/>
            <a:ext cx="12192000" cy="58659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0" hasCustomPrompt="1"/>
          </p:nvPr>
        </p:nvSpPr>
        <p:spPr>
          <a:xfrm>
            <a:off x="1171695" y="127889"/>
            <a:ext cx="522900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lvl1pPr marL="0" indent="0" algn="ctr">
              <a:buNone/>
              <a:defRPr lang="ko-KR" altLang="en-US" sz="2000" b="0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US" altLang="ko-KR" dirty="0"/>
              <a:t>01.</a:t>
            </a:r>
            <a:endParaRPr lang="ko-KR" altLang="en-US" dirty="0"/>
          </a:p>
        </p:txBody>
      </p:sp>
      <p:sp>
        <p:nvSpPr>
          <p:cNvPr id="14" name="TextBox 13"/>
          <p:cNvSpPr txBox="1"/>
          <p:nvPr userDrawn="1"/>
        </p:nvSpPr>
        <p:spPr>
          <a:xfrm>
            <a:off x="189829" y="109864"/>
            <a:ext cx="982512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000" b="0" dirty="0">
                <a:solidFill>
                  <a:schemeClr val="bg1"/>
                </a:solidFill>
              </a:rPr>
              <a:t>Project</a:t>
            </a:r>
            <a:endParaRPr lang="ko-KR" altLang="en-US" sz="2000" b="0" dirty="0">
              <a:solidFill>
                <a:schemeClr val="bg1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1" hasCustomPrompt="1"/>
          </p:nvPr>
        </p:nvSpPr>
        <p:spPr>
          <a:xfrm>
            <a:off x="5560521" y="714485"/>
            <a:ext cx="6492875" cy="56697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ko-KR" altLang="en-US"/>
              <a:t>프로젝트 결과물 이미지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290581-235E-4B20-AD59-8DE38C4FCD82}"/>
              </a:ext>
            </a:extLst>
          </p:cNvPr>
          <p:cNvSpPr txBox="1"/>
          <p:nvPr userDrawn="1"/>
        </p:nvSpPr>
        <p:spPr>
          <a:xfrm>
            <a:off x="189829" y="747713"/>
            <a:ext cx="2330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Introduce project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텍스트 개체 틀 15"/>
          <p:cNvSpPr>
            <a:spLocks noGrp="1"/>
          </p:cNvSpPr>
          <p:nvPr>
            <p:ph type="body" sz="quarter" idx="12" hasCustomPrompt="1"/>
          </p:nvPr>
        </p:nvSpPr>
        <p:spPr>
          <a:xfrm>
            <a:off x="2438193" y="127889"/>
            <a:ext cx="7965700" cy="369332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ko-KR" altLang="en-US" dirty="0"/>
              <a:t>프로젝트 제목</a:t>
            </a:r>
          </a:p>
        </p:txBody>
      </p:sp>
    </p:spTree>
    <p:extLst>
      <p:ext uri="{BB962C8B-B14F-4D97-AF65-F5344CB8AC3E}">
        <p14:creationId xmlns:p14="http://schemas.microsoft.com/office/powerpoint/2010/main" val="7743034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_1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B756AB5E-EA53-470F-9DA0-D0F11F84E59A}"/>
              </a:ext>
            </a:extLst>
          </p:cNvPr>
          <p:cNvSpPr/>
          <p:nvPr userDrawn="1"/>
        </p:nvSpPr>
        <p:spPr>
          <a:xfrm>
            <a:off x="0" y="0"/>
            <a:ext cx="12192000" cy="58659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0" hasCustomPrompt="1"/>
          </p:nvPr>
        </p:nvSpPr>
        <p:spPr>
          <a:xfrm>
            <a:off x="1171695" y="127889"/>
            <a:ext cx="522900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lvl1pPr marL="0" indent="0" algn="ctr">
              <a:buNone/>
              <a:defRPr lang="ko-KR" altLang="en-US" sz="2000" b="0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US" altLang="ko-KR" dirty="0"/>
              <a:t>01.</a:t>
            </a:r>
            <a:endParaRPr lang="ko-KR" altLang="en-US" dirty="0"/>
          </a:p>
        </p:txBody>
      </p:sp>
      <p:sp>
        <p:nvSpPr>
          <p:cNvPr id="14" name="TextBox 13"/>
          <p:cNvSpPr txBox="1"/>
          <p:nvPr userDrawn="1"/>
        </p:nvSpPr>
        <p:spPr>
          <a:xfrm>
            <a:off x="189829" y="109864"/>
            <a:ext cx="982512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000" b="0" dirty="0">
                <a:solidFill>
                  <a:schemeClr val="bg1"/>
                </a:solidFill>
              </a:rPr>
              <a:t>Project</a:t>
            </a:r>
            <a:endParaRPr lang="ko-KR" altLang="en-US" sz="2000" b="0" dirty="0">
              <a:solidFill>
                <a:schemeClr val="bg1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1" hasCustomPrompt="1"/>
          </p:nvPr>
        </p:nvSpPr>
        <p:spPr>
          <a:xfrm>
            <a:off x="189830" y="714485"/>
            <a:ext cx="5745457" cy="601882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ko-KR" altLang="en-US"/>
              <a:t>프로젝트 결과물 이미지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290581-235E-4B20-AD59-8DE38C4FCD82}"/>
              </a:ext>
            </a:extLst>
          </p:cNvPr>
          <p:cNvSpPr txBox="1"/>
          <p:nvPr userDrawn="1"/>
        </p:nvSpPr>
        <p:spPr>
          <a:xfrm>
            <a:off x="6095999" y="747713"/>
            <a:ext cx="2330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Introduce project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텍스트 개체 틀 15"/>
          <p:cNvSpPr>
            <a:spLocks noGrp="1"/>
          </p:cNvSpPr>
          <p:nvPr>
            <p:ph type="body" sz="quarter" idx="12" hasCustomPrompt="1"/>
          </p:nvPr>
        </p:nvSpPr>
        <p:spPr>
          <a:xfrm>
            <a:off x="2438193" y="127889"/>
            <a:ext cx="7965700" cy="369332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ko-KR" altLang="en-US" dirty="0"/>
              <a:t>프로젝트 제목</a:t>
            </a:r>
          </a:p>
        </p:txBody>
      </p:sp>
    </p:spTree>
    <p:extLst>
      <p:ext uri="{BB962C8B-B14F-4D97-AF65-F5344CB8AC3E}">
        <p14:creationId xmlns:p14="http://schemas.microsoft.com/office/powerpoint/2010/main" val="37661610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상세내용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B756AB5E-EA53-470F-9DA0-D0F11F84E59A}"/>
              </a:ext>
            </a:extLst>
          </p:cNvPr>
          <p:cNvSpPr/>
          <p:nvPr userDrawn="1"/>
        </p:nvSpPr>
        <p:spPr>
          <a:xfrm>
            <a:off x="0" y="0"/>
            <a:ext cx="12192000" cy="58659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0" hasCustomPrompt="1"/>
          </p:nvPr>
        </p:nvSpPr>
        <p:spPr>
          <a:xfrm>
            <a:off x="1171695" y="127889"/>
            <a:ext cx="522900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lvl1pPr marL="0" indent="0" algn="ctr">
              <a:buNone/>
              <a:defRPr lang="ko-KR" altLang="en-US" sz="2000" b="0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US" altLang="ko-KR" dirty="0"/>
              <a:t>01.</a:t>
            </a:r>
            <a:endParaRPr lang="ko-KR" altLang="en-US" dirty="0"/>
          </a:p>
        </p:txBody>
      </p:sp>
      <p:sp>
        <p:nvSpPr>
          <p:cNvPr id="14" name="TextBox 13"/>
          <p:cNvSpPr txBox="1"/>
          <p:nvPr userDrawn="1"/>
        </p:nvSpPr>
        <p:spPr>
          <a:xfrm>
            <a:off x="189829" y="109864"/>
            <a:ext cx="982512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000" b="0" dirty="0">
                <a:solidFill>
                  <a:schemeClr val="bg1"/>
                </a:solidFill>
              </a:rPr>
              <a:t>Project</a:t>
            </a:r>
            <a:endParaRPr lang="ko-KR" altLang="en-US" sz="2000" b="0" dirty="0">
              <a:solidFill>
                <a:schemeClr val="bg1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1" hasCustomPrompt="1"/>
          </p:nvPr>
        </p:nvSpPr>
        <p:spPr>
          <a:xfrm>
            <a:off x="4160018" y="1528763"/>
            <a:ext cx="7893379" cy="485543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ko-KR" altLang="en-US" dirty="0"/>
              <a:t>코딩 내용</a:t>
            </a:r>
          </a:p>
        </p:txBody>
      </p:sp>
      <p:sp>
        <p:nvSpPr>
          <p:cNvPr id="15" name="텍스트 개체 틀 15"/>
          <p:cNvSpPr>
            <a:spLocks noGrp="1"/>
          </p:cNvSpPr>
          <p:nvPr>
            <p:ph type="body" sz="quarter" idx="12" hasCustomPrompt="1"/>
          </p:nvPr>
        </p:nvSpPr>
        <p:spPr>
          <a:xfrm>
            <a:off x="2438193" y="127889"/>
            <a:ext cx="7965700" cy="369332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ko-KR" altLang="en-US" dirty="0"/>
              <a:t>프로젝트 제목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 hasCustomPrompt="1"/>
          </p:nvPr>
        </p:nvSpPr>
        <p:spPr>
          <a:xfrm>
            <a:off x="1694595" y="771940"/>
            <a:ext cx="9615204" cy="3416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lvl1pPr marL="0" indent="0">
              <a:buNone/>
              <a:defRPr lang="ko-KR" altLang="en-US" sz="1800" b="1" dirty="0" smtClean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 lang="ko-KR" altLang="en-US" sz="1800" dirty="0" smtClean="0"/>
            </a:lvl2pPr>
            <a:lvl3pPr>
              <a:defRPr lang="ko-KR" altLang="en-US" sz="1800" dirty="0" smtClean="0"/>
            </a:lvl3pPr>
            <a:lvl4pPr>
              <a:defRPr lang="ko-KR" altLang="en-US" dirty="0" smtClean="0"/>
            </a:lvl4pPr>
            <a:lvl5pPr>
              <a:defRPr lang="ko-KR" altLang="en-US" dirty="0"/>
            </a:lvl5pPr>
          </a:lstStyle>
          <a:p>
            <a:pPr marL="0" lvl="0"/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</a:rPr>
              <a:t>① 노래 추천 이미지 롤링 리스트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206A6D0-9935-4450-A953-715CEDEDD14B}"/>
              </a:ext>
            </a:extLst>
          </p:cNvPr>
          <p:cNvSpPr txBox="1"/>
          <p:nvPr userDrawn="1"/>
        </p:nvSpPr>
        <p:spPr>
          <a:xfrm>
            <a:off x="189829" y="747712"/>
            <a:ext cx="1504766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ko-KR"/>
            </a:defPPr>
            <a:lvl1pPr>
              <a:defRPr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altLang="ko-KR" dirty="0"/>
              <a:t>Main work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4" hasCustomPrompt="1"/>
          </p:nvPr>
        </p:nvSpPr>
        <p:spPr>
          <a:xfrm>
            <a:off x="315913" y="1528763"/>
            <a:ext cx="3653186" cy="4856162"/>
          </a:xfrm>
          <a:prstGeom prst="rect">
            <a:avLst/>
          </a:prstGeom>
        </p:spPr>
        <p:txBody>
          <a:bodyPr/>
          <a:lstStyle>
            <a:lvl1pPr>
              <a:defRPr sz="1100"/>
            </a:lvl1pPr>
            <a:lvl2pPr marL="457200" indent="0">
              <a:buNone/>
              <a:defRPr sz="1100"/>
            </a:lvl2pPr>
          </a:lstStyle>
          <a:p>
            <a:pPr lvl="0"/>
            <a:r>
              <a:rPr lang="ko-KR" altLang="en-US" dirty="0"/>
              <a:t>기능 소개</a:t>
            </a:r>
            <a:endParaRPr lang="en-US" altLang="ko-KR" dirty="0"/>
          </a:p>
          <a:p>
            <a:pPr lvl="1"/>
            <a:r>
              <a:rPr lang="en-US" altLang="ko-KR" dirty="0"/>
              <a:t>- </a:t>
            </a:r>
          </a:p>
          <a:p>
            <a:pPr lvl="0"/>
            <a:r>
              <a:rPr lang="ko-KR" altLang="en-US" dirty="0"/>
              <a:t>작업 내용</a:t>
            </a:r>
            <a:endParaRPr lang="en-US" altLang="ko-KR" dirty="0"/>
          </a:p>
          <a:p>
            <a:pPr lvl="1"/>
            <a:r>
              <a:rPr lang="en-US" altLang="ko-KR" dirty="0"/>
              <a:t>- </a:t>
            </a:r>
          </a:p>
        </p:txBody>
      </p:sp>
    </p:spTree>
    <p:extLst>
      <p:ext uri="{BB962C8B-B14F-4D97-AF65-F5344CB8AC3E}">
        <p14:creationId xmlns:p14="http://schemas.microsoft.com/office/powerpoint/2010/main" val="19566249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마무리 레이아웃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7F45D7-19B4-48E6-8BB1-C92071A7EC82}"/>
              </a:ext>
            </a:extLst>
          </p:cNvPr>
          <p:cNvSpPr txBox="1"/>
          <p:nvPr userDrawn="1"/>
        </p:nvSpPr>
        <p:spPr>
          <a:xfrm>
            <a:off x="2712707" y="3105359"/>
            <a:ext cx="6766586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b="1" dirty="0">
                <a:solidFill>
                  <a:srgbClr val="263030"/>
                </a:solidFill>
              </a:rPr>
              <a:t>End of</a:t>
            </a:r>
            <a:r>
              <a:rPr lang="en-US" altLang="ko-KR" sz="2800" b="1" baseline="0" dirty="0">
                <a:solidFill>
                  <a:srgbClr val="263030"/>
                </a:solidFill>
              </a:rPr>
              <a:t> Document</a:t>
            </a:r>
            <a:endParaRPr lang="ko-KR" altLang="en-US" sz="2800" b="1" dirty="0">
              <a:solidFill>
                <a:srgbClr val="263030"/>
              </a:solidFill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80A52404-D9C3-462C-8D03-D9DC32C6CA7A}"/>
              </a:ext>
            </a:extLst>
          </p:cNvPr>
          <p:cNvCxnSpPr/>
          <p:nvPr userDrawn="1"/>
        </p:nvCxnSpPr>
        <p:spPr>
          <a:xfrm>
            <a:off x="4535883" y="3705805"/>
            <a:ext cx="3191299" cy="0"/>
          </a:xfrm>
          <a:prstGeom prst="line">
            <a:avLst/>
          </a:prstGeom>
          <a:ln w="12700">
            <a:solidFill>
              <a:srgbClr val="67FB42"/>
            </a:solidFill>
            <a:prstDash val="solid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6627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68358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6" r:id="rId5"/>
    <p:sldLayoutId id="2147483665" r:id="rId6"/>
    <p:sldLayoutId id="2147483667" r:id="rId7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github.com/dellogo/ForYourDay" TargetMode="Externa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gif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gif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gif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ellogo/YouthNeverDie" TargetMode="External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81.png"/><Relationship Id="rId7" Type="http://schemas.openxmlformats.org/officeDocument/2006/relationships/image" Target="../media/image85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Relationship Id="rId9" Type="http://schemas.openxmlformats.org/officeDocument/2006/relationships/image" Target="../media/image8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image" Target="../media/image89.png"/><Relationship Id="rId7" Type="http://schemas.openxmlformats.org/officeDocument/2006/relationships/image" Target="../media/image93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96.png"/><Relationship Id="rId7" Type="http://schemas.openxmlformats.org/officeDocument/2006/relationships/image" Target="../media/image100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Relationship Id="rId9" Type="http://schemas.openxmlformats.org/officeDocument/2006/relationships/image" Target="../media/image10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ellogo/SETINO" TargetMode="External"/><Relationship Id="rId2" Type="http://schemas.openxmlformats.org/officeDocument/2006/relationships/hyperlink" Target="https://dellogo.github.io/SETINO/" TargetMode="Externa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ellogo/DOGOMI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280565BC-4086-4B2F-9306-7D0F9586ECAC}"/>
              </a:ext>
            </a:extLst>
          </p:cNvPr>
          <p:cNvGrpSpPr/>
          <p:nvPr/>
        </p:nvGrpSpPr>
        <p:grpSpPr>
          <a:xfrm>
            <a:off x="534357" y="261178"/>
            <a:ext cx="7976598" cy="1323439"/>
            <a:chOff x="235309" y="72543"/>
            <a:chExt cx="4666079" cy="1323439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95128FE-279B-4F4D-B12B-23D2AAD3F382}"/>
                </a:ext>
              </a:extLst>
            </p:cNvPr>
            <p:cNvSpPr txBox="1"/>
            <p:nvPr/>
          </p:nvSpPr>
          <p:spPr>
            <a:xfrm>
              <a:off x="235309" y="72543"/>
              <a:ext cx="4666079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PORTFOLIO</a:t>
              </a:r>
              <a:endParaRPr lang="ko-KR" altLang="en-US" sz="80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28D54BE5-C45A-467E-BA56-D75F1862485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5309" y="163057"/>
              <a:ext cx="3411514" cy="3880"/>
            </a:xfrm>
            <a:prstGeom prst="line">
              <a:avLst/>
            </a:prstGeom>
            <a:ln w="38100">
              <a:solidFill>
                <a:srgbClr val="67FB4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8" name="표 18">
            <a:extLst>
              <a:ext uri="{FF2B5EF4-FFF2-40B4-BE49-F238E27FC236}">
                <a16:creationId xmlns:a16="http://schemas.microsoft.com/office/drawing/2014/main" id="{17BD092D-18B5-46B9-9BDA-07D748D7A5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6829845"/>
              </p:ext>
            </p:extLst>
          </p:nvPr>
        </p:nvGraphicFramePr>
        <p:xfrm>
          <a:off x="6863024" y="4274402"/>
          <a:ext cx="5024176" cy="23224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29301">
                  <a:extLst>
                    <a:ext uri="{9D8B030D-6E8A-4147-A177-3AD203B41FA5}">
                      <a16:colId xmlns:a16="http://schemas.microsoft.com/office/drawing/2014/main" val="4193555416"/>
                    </a:ext>
                  </a:extLst>
                </a:gridCol>
                <a:gridCol w="3794875">
                  <a:extLst>
                    <a:ext uri="{9D8B030D-6E8A-4147-A177-3AD203B41FA5}">
                      <a16:colId xmlns:a16="http://schemas.microsoft.com/office/drawing/2014/main" val="3573966473"/>
                    </a:ext>
                  </a:extLst>
                </a:gridCol>
              </a:tblGrid>
              <a:tr h="46448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이름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1"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홍 서 영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05882532"/>
                  </a:ext>
                </a:extLst>
              </a:tr>
              <a:tr h="46448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생년월일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1" algn="l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2000.11.24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8671695"/>
                  </a:ext>
                </a:extLst>
              </a:tr>
              <a:tr h="46448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이메일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1" algn="l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young_loan@naver.com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6851315"/>
                  </a:ext>
                </a:extLst>
              </a:tr>
              <a:tr h="46448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전화번호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1" algn="l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010-9039-8396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41465"/>
                  </a:ext>
                </a:extLst>
              </a:tr>
              <a:tr h="46448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주소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1"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경기도 하남시 </a:t>
                      </a: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미사강변한강로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10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68470312"/>
                  </a:ext>
                </a:extLst>
              </a:tr>
            </a:tbl>
          </a:graphicData>
        </a:graphic>
      </p:graphicFrame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I’m </a:t>
            </a:r>
          </a:p>
          <a:p>
            <a:r>
              <a:rPr lang="en-US" altLang="ko-KR" b="1" dirty="0"/>
              <a:t>Seo</a:t>
            </a:r>
            <a:r>
              <a:rPr lang="en-US" altLang="ko-KR" dirty="0"/>
              <a:t>young Hong.</a:t>
            </a:r>
          </a:p>
          <a:p>
            <a:r>
              <a:rPr lang="en-US" altLang="ko-KR" b="1" dirty="0"/>
              <a:t>Backend Developer.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4881197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텍스트, 스크린샷, 평행, 도표이(가) 표시된 사진&#10;&#10;자동 생성된 설명">
            <a:extLst>
              <a:ext uri="{FF2B5EF4-FFF2-40B4-BE49-F238E27FC236}">
                <a16:creationId xmlns:a16="http://schemas.microsoft.com/office/drawing/2014/main" id="{D35F88D2-88C7-625F-E193-7AE50ED299E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0098" y="790390"/>
            <a:ext cx="3787547" cy="2493455"/>
          </a:xfrm>
          <a:prstGeom prst="rect">
            <a:avLst/>
          </a:prstGeom>
        </p:spPr>
      </p:pic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02.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DOGOMI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견주</a:t>
            </a:r>
            <a:r>
              <a:rPr lang="ko-KR" altLang="en-US" dirty="0"/>
              <a:t> 마이페이지 제작</a:t>
            </a:r>
          </a:p>
        </p:txBody>
      </p:sp>
      <p:sp>
        <p:nvSpPr>
          <p:cNvPr id="16" name="텍스트 개체 틀 5">
            <a:extLst>
              <a:ext uri="{FF2B5EF4-FFF2-40B4-BE49-F238E27FC236}">
                <a16:creationId xmlns:a16="http://schemas.microsoft.com/office/drawing/2014/main" id="{38642669-4288-6B90-00E2-9C3FC6B525A9}"/>
              </a:ext>
            </a:extLst>
          </p:cNvPr>
          <p:cNvSpPr txBox="1">
            <a:spLocks/>
          </p:cNvSpPr>
          <p:nvPr/>
        </p:nvSpPr>
        <p:spPr>
          <a:xfrm>
            <a:off x="275220" y="1406741"/>
            <a:ext cx="4004878" cy="499663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lnSpc>
                <a:spcPct val="150000"/>
              </a:lnSpc>
            </a:pPr>
            <a:r>
              <a:rPr lang="ko-KR" altLang="en-US" b="1" dirty="0"/>
              <a:t>기능 소개</a:t>
            </a:r>
            <a:endParaRPr lang="en-US" altLang="ko-KR" b="1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dirty="0" err="1"/>
              <a:t>견주</a:t>
            </a:r>
            <a:r>
              <a:rPr lang="ko-KR" altLang="en-US" dirty="0"/>
              <a:t> 정보 수정</a:t>
            </a:r>
            <a:r>
              <a:rPr lang="en-US" altLang="ko-KR" dirty="0"/>
              <a:t>(</a:t>
            </a:r>
            <a:r>
              <a:rPr lang="ko-KR" altLang="en-US" dirty="0"/>
              <a:t>유효성 검사</a:t>
            </a:r>
            <a:r>
              <a:rPr lang="en-US" altLang="ko-KR" dirty="0"/>
              <a:t>) </a:t>
            </a:r>
            <a:r>
              <a:rPr lang="ko-KR" altLang="en-US" dirty="0"/>
              <a:t>및 조회</a:t>
            </a:r>
            <a:r>
              <a:rPr lang="en-US" altLang="ko-KR" dirty="0"/>
              <a:t>, </a:t>
            </a:r>
            <a:r>
              <a:rPr lang="ko-KR" altLang="en-US" dirty="0"/>
              <a:t>회원탈퇴 기능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dirty="0" err="1"/>
              <a:t>반려견</a:t>
            </a:r>
            <a:r>
              <a:rPr lang="ko-KR" altLang="en-US" dirty="0"/>
              <a:t> 정보 수정</a:t>
            </a:r>
            <a:r>
              <a:rPr lang="en-US" altLang="ko-KR" dirty="0"/>
              <a:t>(</a:t>
            </a:r>
            <a:r>
              <a:rPr lang="ko-KR" altLang="en-US" dirty="0"/>
              <a:t>유효성 검사</a:t>
            </a:r>
            <a:r>
              <a:rPr lang="en-US" altLang="ko-KR" dirty="0"/>
              <a:t>) </a:t>
            </a:r>
            <a:r>
              <a:rPr lang="ko-KR" altLang="en-US" dirty="0"/>
              <a:t>및 조회</a:t>
            </a:r>
            <a:r>
              <a:rPr lang="en-US" altLang="ko-KR" dirty="0"/>
              <a:t>, </a:t>
            </a:r>
            <a:r>
              <a:rPr lang="ko-KR" altLang="en-US" dirty="0" err="1"/>
              <a:t>반려견</a:t>
            </a:r>
            <a:r>
              <a:rPr lang="ko-KR" altLang="en-US" dirty="0"/>
              <a:t> 추가 및 삭제 기능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dirty="0" err="1"/>
              <a:t>견주가</a:t>
            </a:r>
            <a:r>
              <a:rPr lang="ko-KR" altLang="en-US" dirty="0"/>
              <a:t> </a:t>
            </a:r>
            <a:r>
              <a:rPr lang="ko-KR" altLang="en-US" dirty="0" err="1"/>
              <a:t>찜한</a:t>
            </a:r>
            <a:r>
              <a:rPr lang="ko-KR" altLang="en-US" dirty="0"/>
              <a:t> 훈련소</a:t>
            </a:r>
            <a:r>
              <a:rPr lang="en-US" altLang="ko-KR" dirty="0"/>
              <a:t>, </a:t>
            </a:r>
            <a:r>
              <a:rPr lang="ko-KR" altLang="en-US" dirty="0"/>
              <a:t>예약한 훈련 조회 및 취소 기능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dirty="0" err="1"/>
              <a:t>견주가</a:t>
            </a:r>
            <a:r>
              <a:rPr lang="ko-KR" altLang="en-US" dirty="0"/>
              <a:t> 작성한 커뮤니티와 리뷰 작성 게시글 조회 및 바로가기 기능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dirty="0"/>
          </a:p>
          <a:p>
            <a:pPr marL="171450" indent="-171450">
              <a:lnSpc>
                <a:spcPct val="150000"/>
              </a:lnSpc>
            </a:pPr>
            <a:r>
              <a:rPr lang="ko-KR" altLang="en-US" b="1" dirty="0"/>
              <a:t>작업 내용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dirty="0" err="1"/>
              <a:t>견주</a:t>
            </a:r>
            <a:r>
              <a:rPr lang="en-US" altLang="ko-KR" dirty="0"/>
              <a:t>, </a:t>
            </a:r>
            <a:r>
              <a:rPr lang="ko-KR" altLang="en-US" dirty="0" err="1"/>
              <a:t>반려견</a:t>
            </a:r>
            <a:r>
              <a:rPr lang="ko-KR" altLang="en-US" dirty="0"/>
              <a:t> 정보 수정 완료 버튼 </a:t>
            </a:r>
            <a:r>
              <a:rPr lang="en-US" altLang="ko-KR" dirty="0"/>
              <a:t>&amp; </a:t>
            </a:r>
            <a:r>
              <a:rPr lang="ko-KR" altLang="en-US" dirty="0" err="1"/>
              <a:t>반려견</a:t>
            </a:r>
            <a:r>
              <a:rPr lang="ko-KR" altLang="en-US" dirty="0"/>
              <a:t> 추가 완료 버튼 클릭 시 </a:t>
            </a:r>
            <a:r>
              <a:rPr lang="en-US" altLang="ko-KR" dirty="0"/>
              <a:t>POST </a:t>
            </a:r>
            <a:r>
              <a:rPr lang="ko-KR" altLang="en-US" dirty="0"/>
              <a:t>방식으로 </a:t>
            </a:r>
            <a:r>
              <a:rPr lang="en-US" altLang="ko-KR" dirty="0"/>
              <a:t>form </a:t>
            </a:r>
            <a:r>
              <a:rPr lang="ko-KR" altLang="en-US" dirty="0"/>
              <a:t>전송</a:t>
            </a:r>
            <a:endParaRPr lang="en-US" altLang="ko-KR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dirty="0"/>
              <a:t>예약 현황 변경</a:t>
            </a:r>
            <a:r>
              <a:rPr lang="en-US" altLang="ko-KR" dirty="0"/>
              <a:t>, </a:t>
            </a:r>
            <a:r>
              <a:rPr lang="ko-KR" altLang="en-US" dirty="0"/>
              <a:t>회원탈퇴</a:t>
            </a:r>
            <a:r>
              <a:rPr lang="en-US" altLang="ko-KR" dirty="0"/>
              <a:t>, </a:t>
            </a:r>
            <a:r>
              <a:rPr lang="ko-KR" altLang="en-US" dirty="0" err="1"/>
              <a:t>반려견</a:t>
            </a:r>
            <a:r>
              <a:rPr lang="ko-KR" altLang="en-US" dirty="0"/>
              <a:t> 정보 삭제 시 </a:t>
            </a:r>
            <a:r>
              <a:rPr lang="en-US" altLang="ko-KR" dirty="0"/>
              <a:t>GET</a:t>
            </a:r>
            <a:r>
              <a:rPr lang="ko-KR" altLang="en-US" dirty="0"/>
              <a:t>방식으로 전송</a:t>
            </a:r>
            <a:endParaRPr lang="en-US" altLang="ko-KR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A658784-395D-5041-EE3B-B27B123B59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9675" y="4089830"/>
            <a:ext cx="3553995" cy="255987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012DA8C-225C-DFFF-162A-80E256B797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7645" y="4089830"/>
            <a:ext cx="3553995" cy="2526857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AAE0C450-CD2D-C70C-502D-2021811972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19967" y="942756"/>
            <a:ext cx="3465010" cy="268844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895BA94-A350-093D-EBCE-847E487978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34344" y="1132022"/>
            <a:ext cx="4969549" cy="262542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3AF8FF2D-0596-6CC0-E4BB-3CC160D37C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0" y="1495768"/>
            <a:ext cx="5101716" cy="2518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9477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소프트웨어, 웹 페이지이(가) 표시된 사진&#10;&#10;자동 생성된 설명">
            <a:extLst>
              <a:ext uri="{FF2B5EF4-FFF2-40B4-BE49-F238E27FC236}">
                <a16:creationId xmlns:a16="http://schemas.microsoft.com/office/drawing/2014/main" id="{D2D6DC4B-D969-90ED-6EEF-B3F28D4250E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3758" y="771941"/>
            <a:ext cx="3762761" cy="2676968"/>
          </a:xfrm>
          <a:prstGeom prst="rect">
            <a:avLst/>
          </a:prstGeom>
        </p:spPr>
      </p:pic>
      <p:sp>
        <p:nvSpPr>
          <p:cNvPr id="10" name="텍스트 개체 틀 5">
            <a:extLst>
              <a:ext uri="{FF2B5EF4-FFF2-40B4-BE49-F238E27FC236}">
                <a16:creationId xmlns:a16="http://schemas.microsoft.com/office/drawing/2014/main" id="{6EF8EA0E-7C4F-53C2-0ABB-4F9F1182DD84}"/>
              </a:ext>
            </a:extLst>
          </p:cNvPr>
          <p:cNvSpPr txBox="1">
            <a:spLocks/>
          </p:cNvSpPr>
          <p:nvPr/>
        </p:nvSpPr>
        <p:spPr>
          <a:xfrm>
            <a:off x="275220" y="1406741"/>
            <a:ext cx="4004878" cy="499663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lnSpc>
                <a:spcPct val="150000"/>
              </a:lnSpc>
            </a:pPr>
            <a:r>
              <a:rPr lang="ko-KR" altLang="en-US" b="1" dirty="0"/>
              <a:t>기능 소개</a:t>
            </a:r>
            <a:endParaRPr lang="en-US" altLang="ko-KR" b="1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dirty="0"/>
              <a:t>훈련소 정보 수정</a:t>
            </a:r>
            <a:r>
              <a:rPr lang="en-US" altLang="ko-KR" dirty="0"/>
              <a:t>(</a:t>
            </a:r>
            <a:r>
              <a:rPr lang="ko-KR" altLang="en-US" dirty="0"/>
              <a:t>유효성 검사</a:t>
            </a:r>
            <a:r>
              <a:rPr lang="en-US" altLang="ko-KR" dirty="0"/>
              <a:t>) </a:t>
            </a:r>
            <a:r>
              <a:rPr lang="ko-KR" altLang="en-US" dirty="0"/>
              <a:t>및 조회</a:t>
            </a:r>
            <a:r>
              <a:rPr lang="en-US" altLang="ko-KR" dirty="0"/>
              <a:t>, </a:t>
            </a:r>
            <a:r>
              <a:rPr lang="ko-KR" altLang="en-US" dirty="0"/>
              <a:t>회원탈퇴 기능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dirty="0"/>
              <a:t>훈련 정보 수정</a:t>
            </a:r>
            <a:r>
              <a:rPr lang="en-US" altLang="ko-KR" dirty="0"/>
              <a:t>(</a:t>
            </a:r>
            <a:r>
              <a:rPr lang="ko-KR" altLang="en-US" dirty="0"/>
              <a:t>유효성 검사</a:t>
            </a:r>
            <a:r>
              <a:rPr lang="en-US" altLang="ko-KR" dirty="0"/>
              <a:t>) </a:t>
            </a:r>
            <a:r>
              <a:rPr lang="ko-KR" altLang="en-US" dirty="0"/>
              <a:t>및 조회</a:t>
            </a:r>
            <a:r>
              <a:rPr lang="en-US" altLang="ko-KR" dirty="0"/>
              <a:t>, </a:t>
            </a:r>
            <a:r>
              <a:rPr lang="ko-KR" altLang="en-US" dirty="0"/>
              <a:t>훈련 추가 및 삭제 기능</a:t>
            </a:r>
            <a:endParaRPr lang="en-US" altLang="ko-KR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dirty="0"/>
              <a:t>해당 훈련소의 훈련 예약 내역 조회 및 예약 확정</a:t>
            </a:r>
            <a:r>
              <a:rPr lang="en-US" altLang="ko-KR" dirty="0"/>
              <a:t>, </a:t>
            </a:r>
            <a:r>
              <a:rPr lang="ko-KR" altLang="en-US" dirty="0"/>
              <a:t>취소 기능</a:t>
            </a:r>
            <a:endParaRPr lang="en-US" altLang="ko-KR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dirty="0"/>
              <a:t>해당 훈련소의 리뷰 조회 기능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dirty="0"/>
          </a:p>
          <a:p>
            <a:pPr marL="171450" indent="-171450">
              <a:lnSpc>
                <a:spcPct val="150000"/>
              </a:lnSpc>
            </a:pPr>
            <a:r>
              <a:rPr lang="ko-KR" altLang="en-US" b="1" dirty="0"/>
              <a:t>작업 내용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dirty="0"/>
              <a:t>훈련소</a:t>
            </a:r>
            <a:r>
              <a:rPr lang="en-US" altLang="ko-KR" dirty="0"/>
              <a:t>, </a:t>
            </a:r>
            <a:r>
              <a:rPr lang="ko-KR" altLang="en-US" dirty="0"/>
              <a:t>훈련 정보 수정 완료 버튼 </a:t>
            </a:r>
            <a:r>
              <a:rPr lang="en-US" altLang="ko-KR" dirty="0"/>
              <a:t>&amp; </a:t>
            </a:r>
            <a:r>
              <a:rPr lang="ko-KR" altLang="en-US" dirty="0"/>
              <a:t>훈련 추가 완료 버튼 클릭 시 </a:t>
            </a:r>
            <a:r>
              <a:rPr lang="en-US" altLang="ko-KR" dirty="0"/>
              <a:t>POST </a:t>
            </a:r>
            <a:r>
              <a:rPr lang="ko-KR" altLang="en-US" dirty="0"/>
              <a:t>방식으로 </a:t>
            </a:r>
            <a:r>
              <a:rPr lang="en-US" altLang="ko-KR" dirty="0"/>
              <a:t>form </a:t>
            </a:r>
            <a:r>
              <a:rPr lang="ko-KR" altLang="en-US" dirty="0"/>
              <a:t>전송</a:t>
            </a:r>
            <a:endParaRPr lang="en-US" altLang="ko-KR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dirty="0"/>
              <a:t>예약 현황 변경</a:t>
            </a:r>
            <a:r>
              <a:rPr lang="en-US" altLang="ko-KR" dirty="0"/>
              <a:t>, </a:t>
            </a:r>
            <a:r>
              <a:rPr lang="ko-KR" altLang="en-US" dirty="0"/>
              <a:t>회원탈퇴</a:t>
            </a:r>
            <a:r>
              <a:rPr lang="en-US" altLang="ko-KR" dirty="0"/>
              <a:t>, </a:t>
            </a:r>
            <a:r>
              <a:rPr lang="ko-KR" altLang="en-US" dirty="0"/>
              <a:t>훈련 정보 삭제 시 </a:t>
            </a:r>
            <a:r>
              <a:rPr lang="en-US" altLang="ko-KR" dirty="0"/>
              <a:t>GET </a:t>
            </a:r>
            <a:r>
              <a:rPr lang="ko-KR" altLang="en-US" dirty="0"/>
              <a:t>방식으로 전송</a:t>
            </a:r>
            <a:endParaRPr lang="en-US" altLang="ko-KR" dirty="0"/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02.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DOGOMI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훈련소 마이페이지 제작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FE764E4F-4A5F-D5FD-3F7F-265D7985FD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0776" y="899088"/>
            <a:ext cx="3458486" cy="283860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EA68D93-5E91-8224-27F3-063511C34C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5740" y="1113572"/>
            <a:ext cx="4004879" cy="269635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BE480B99-9BA7-9ED7-0B0C-2C506CA11A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4876" y="1564401"/>
            <a:ext cx="4990356" cy="2334937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79260137-2D5D-25A5-9970-BFFBCF862D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94103" y="3972561"/>
            <a:ext cx="3296675" cy="275755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B94B2F5C-8A87-5E0B-7AF3-F57A7828711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37178" y="3206599"/>
            <a:ext cx="3059668" cy="3523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6733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7"/>
          <p:cNvSpPr>
            <a:spLocks noGrp="1"/>
          </p:cNvSpPr>
          <p:nvPr>
            <p:ph type="body" sz="quarter" idx="10"/>
          </p:nvPr>
        </p:nvSpPr>
        <p:spPr>
          <a:xfrm>
            <a:off x="2009587" y="1075205"/>
            <a:ext cx="476412" cy="313932"/>
          </a:xfrm>
        </p:spPr>
        <p:txBody>
          <a:bodyPr/>
          <a:lstStyle/>
          <a:p>
            <a:r>
              <a:rPr lang="en-US" altLang="ko-KR" dirty="0"/>
              <a:t>03.</a:t>
            </a:r>
            <a:endParaRPr lang="ko-KR" altLang="en-US" dirty="0"/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ForYourDay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Bucket List, Wish List, Todo List, Diary</a:t>
            </a:r>
            <a:r>
              <a:rPr lang="ko-KR" altLang="en-US" dirty="0"/>
              <a:t>를 작성하고 체크함으로써</a:t>
            </a:r>
            <a:endParaRPr lang="en-US" altLang="ko-KR" dirty="0"/>
          </a:p>
          <a:p>
            <a:r>
              <a:rPr lang="ko-KR" altLang="en-US" dirty="0"/>
              <a:t>자신의 목표를 세우고 실천해 나갈 수 있는 웹 사이트입니다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715108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03.</a:t>
            </a: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ForYourDay</a:t>
            </a:r>
            <a:endParaRPr lang="ko-KR" altLang="en-US" dirty="0"/>
          </a:p>
        </p:txBody>
      </p:sp>
      <p:graphicFrame>
        <p:nvGraphicFramePr>
          <p:cNvPr id="10" name="표 10">
            <a:extLst>
              <a:ext uri="{FF2B5EF4-FFF2-40B4-BE49-F238E27FC236}">
                <a16:creationId xmlns:a16="http://schemas.microsoft.com/office/drawing/2014/main" id="{F4B8BBE9-AAA7-4C31-AA07-C7622097E1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038954"/>
              </p:ext>
            </p:extLst>
          </p:nvPr>
        </p:nvGraphicFramePr>
        <p:xfrm>
          <a:off x="6173541" y="1256043"/>
          <a:ext cx="5486498" cy="537474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71056">
                  <a:extLst>
                    <a:ext uri="{9D8B030D-6E8A-4147-A177-3AD203B41FA5}">
                      <a16:colId xmlns:a16="http://schemas.microsoft.com/office/drawing/2014/main" val="2311907265"/>
                    </a:ext>
                  </a:extLst>
                </a:gridCol>
                <a:gridCol w="4215442">
                  <a:extLst>
                    <a:ext uri="{9D8B030D-6E8A-4147-A177-3AD203B41FA5}">
                      <a16:colId xmlns:a16="http://schemas.microsoft.com/office/drawing/2014/main" val="957812369"/>
                    </a:ext>
                  </a:extLst>
                </a:gridCol>
              </a:tblGrid>
              <a:tr h="4786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1" dirty="0"/>
                        <a:t>작업 기간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2023.12.05 ~ 2023.12.12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3839876"/>
                  </a:ext>
                </a:extLst>
              </a:tr>
              <a:tr h="4786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1" dirty="0"/>
                        <a:t>인력 구성</a:t>
                      </a:r>
                      <a:r>
                        <a:rPr lang="en-US" altLang="ko-KR" sz="1050" b="1" dirty="0"/>
                        <a:t>(</a:t>
                      </a:r>
                      <a:r>
                        <a:rPr lang="ko-KR" altLang="en-US" sz="1050" b="1" dirty="0"/>
                        <a:t>기여도</a:t>
                      </a:r>
                      <a:r>
                        <a:rPr lang="en-US" altLang="ko-KR" sz="1050" b="1" dirty="0"/>
                        <a:t>)</a:t>
                      </a:r>
                      <a:endParaRPr lang="ko-KR" altLang="en-US" sz="1050" b="1" dirty="0"/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FE&amp;BE 1</a:t>
                      </a:r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명</a:t>
                      </a:r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기여도 </a:t>
                      </a:r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100%)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2413416"/>
                  </a:ext>
                </a:extLst>
              </a:tr>
              <a:tr h="74444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1" dirty="0"/>
                        <a:t>프로젝트 목적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5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개인 프로젝트로 </a:t>
                      </a:r>
                      <a:r>
                        <a:rPr lang="en-US" altLang="ko-KR" sz="105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Java, MySQL, </a:t>
                      </a:r>
                      <a:r>
                        <a:rPr lang="en-US" altLang="ko-KR" sz="105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MyBatis</a:t>
                      </a:r>
                      <a:r>
                        <a:rPr lang="ko-KR" altLang="en-US" sz="105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를 사용해 완성도 있는 프로젝트를 개발하기 위하여 진행함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4427350"/>
                  </a:ext>
                </a:extLst>
              </a:tr>
              <a:tr h="150222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1" dirty="0"/>
                        <a:t>프로젝트 내용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1) </a:t>
                      </a:r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인생에 한번은 해보고 싶은 것을 적는 버킷 리스트</a:t>
                      </a:r>
                    </a:p>
                    <a:p>
                      <a:pPr lvl="0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2) </a:t>
                      </a:r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갖고 싶거나 희망 하는 것을 적는 위시 리스트</a:t>
                      </a:r>
                    </a:p>
                    <a:p>
                      <a:pPr lvl="0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3) </a:t>
                      </a:r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특정 날짜 또는 일정 기간 내에 해야 하는 목록을 </a:t>
                      </a:r>
                      <a:r>
                        <a:rPr lang="ko-KR" altLang="en-US" sz="1050" dirty="0" err="1">
                          <a:solidFill>
                            <a:schemeClr val="tx1"/>
                          </a:solidFill>
                        </a:rPr>
                        <a:t>적어둔</a:t>
                      </a:r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50" dirty="0" err="1">
                          <a:solidFill>
                            <a:schemeClr val="tx1"/>
                          </a:solidFill>
                        </a:rPr>
                        <a:t>투두</a:t>
                      </a:r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 리스트</a:t>
                      </a:r>
                    </a:p>
                    <a:p>
                      <a:pPr lvl="0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4) </a:t>
                      </a:r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오늘 하루에 대한 것을 적는 다이어리</a:t>
                      </a:r>
                    </a:p>
                    <a:p>
                      <a:pPr lvl="0" latinLnBrk="1"/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위와 같은 버킷 리스트</a:t>
                      </a:r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위시 리스트</a:t>
                      </a:r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50" dirty="0" err="1">
                          <a:solidFill>
                            <a:schemeClr val="tx1"/>
                          </a:solidFill>
                        </a:rPr>
                        <a:t>투두</a:t>
                      </a:r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 리스트</a:t>
                      </a:r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다이어리를 </a:t>
                      </a:r>
                      <a:endParaRPr lang="en-US" altLang="ko-KR" sz="1050" dirty="0">
                        <a:solidFill>
                          <a:schemeClr val="tx1"/>
                        </a:solidFill>
                      </a:endParaRPr>
                    </a:p>
                    <a:p>
                      <a:pPr lvl="0" latinLnBrk="1"/>
                      <a:r>
                        <a:rPr lang="ko-KR" altLang="en-US" sz="1050" dirty="0" err="1">
                          <a:solidFill>
                            <a:schemeClr val="tx1"/>
                          </a:solidFill>
                        </a:rPr>
                        <a:t>적어둠으로써</a:t>
                      </a:r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 자신의 목표를 세우고 실천해 나갈 수 있는 웹 페이지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0830899"/>
                  </a:ext>
                </a:extLst>
              </a:tr>
              <a:tr h="11175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1" dirty="0"/>
                        <a:t>주요 업무</a:t>
                      </a:r>
                      <a:endParaRPr lang="en-US" altLang="ko-KR" sz="1050" b="1" dirty="0"/>
                    </a:p>
                    <a:p>
                      <a:pPr algn="ctr" latinLnBrk="1"/>
                      <a:r>
                        <a:rPr lang="ko-KR" altLang="en-US" sz="1050" b="1" dirty="0"/>
                        <a:t>및 상세 역할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latinLnBrk="1">
                        <a:buFontTx/>
                        <a:buNone/>
                      </a:pPr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1) Bucket List: </a:t>
                      </a:r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리스트 작성 및 종류별 검색</a:t>
                      </a:r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삭제 및 완료 여부 조회</a:t>
                      </a:r>
                      <a:endParaRPr lang="en-US" altLang="ko-KR" sz="1050" dirty="0">
                        <a:solidFill>
                          <a:schemeClr val="tx1"/>
                        </a:solidFill>
                      </a:endParaRPr>
                    </a:p>
                    <a:p>
                      <a:pPr marL="0" lvl="0" indent="0" latinLnBrk="1">
                        <a:buFontTx/>
                        <a:buNone/>
                      </a:pPr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2) Wish List: </a:t>
                      </a:r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리스트 작성 및 종류별 검색</a:t>
                      </a:r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삭제 및 완료 여부 조회</a:t>
                      </a:r>
                      <a:endParaRPr lang="en-US" altLang="ko-KR" sz="1050" dirty="0">
                        <a:solidFill>
                          <a:schemeClr val="tx1"/>
                        </a:solidFill>
                      </a:endParaRPr>
                    </a:p>
                    <a:p>
                      <a:pPr marL="0" lvl="0" indent="0" latinLnBrk="1">
                        <a:buFontTx/>
                        <a:buNone/>
                      </a:pPr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3) Todo List: </a:t>
                      </a:r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날짜 별 오늘의 목표 </a:t>
                      </a:r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&amp; </a:t>
                      </a:r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기간 동안의 목표 조회 및 삭제</a:t>
                      </a:r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 완료 여부 조회</a:t>
                      </a:r>
                      <a:endParaRPr lang="en-US" altLang="ko-KR" sz="1050" dirty="0">
                        <a:solidFill>
                          <a:schemeClr val="tx1"/>
                        </a:solidFill>
                      </a:endParaRPr>
                    </a:p>
                    <a:p>
                      <a:pPr marL="0" lvl="0" indent="0" latinLnBrk="1">
                        <a:buFontTx/>
                        <a:buNone/>
                      </a:pPr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4) Diary: </a:t>
                      </a:r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날짜 별 일기 조회 및 삭제 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8314092"/>
                  </a:ext>
                </a:extLst>
              </a:tr>
              <a:tr h="5745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1" dirty="0"/>
                        <a:t>사용언어</a:t>
                      </a:r>
                      <a:endParaRPr lang="en-US" altLang="ko-KR" sz="1050" b="1" dirty="0"/>
                    </a:p>
                    <a:p>
                      <a:pPr algn="ctr" latinLnBrk="1"/>
                      <a:r>
                        <a:rPr lang="ko-KR" altLang="en-US" sz="1050" b="1" dirty="0"/>
                        <a:t>및 개발 환경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Java, HTML, CSS, </a:t>
                      </a:r>
                      <a:r>
                        <a:rPr lang="en-US" altLang="ko-KR" sz="1050" dirty="0" err="1">
                          <a:solidFill>
                            <a:schemeClr val="tx1"/>
                          </a:solidFill>
                        </a:rPr>
                        <a:t>JavsScript</a:t>
                      </a:r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, IntelliJ, Visual Studio Code, MySQL, </a:t>
                      </a:r>
                      <a:r>
                        <a:rPr lang="en-US" altLang="ko-KR" sz="1050" dirty="0" err="1">
                          <a:solidFill>
                            <a:schemeClr val="tx1"/>
                          </a:solidFill>
                        </a:rPr>
                        <a:t>MyBatis</a:t>
                      </a:r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, Spring, </a:t>
                      </a:r>
                      <a:r>
                        <a:rPr lang="en-US" altLang="ko-KR" sz="1050" dirty="0" err="1">
                          <a:solidFill>
                            <a:schemeClr val="tx1"/>
                          </a:solidFill>
                        </a:rPr>
                        <a:t>TomCat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6216170"/>
                  </a:ext>
                </a:extLst>
              </a:tr>
              <a:tr h="4786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1" dirty="0"/>
                        <a:t>참고 자료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ko-KR" altLang="en-US" sz="1050" dirty="0" err="1">
                          <a:solidFill>
                            <a:schemeClr val="tx1"/>
                          </a:solidFill>
                        </a:rPr>
                        <a:t>깃허브</a:t>
                      </a:r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] </a:t>
                      </a:r>
                      <a:r>
                        <a:rPr lang="en-US" altLang="ko-KR" sz="1050" dirty="0">
                          <a:solidFill>
                            <a:schemeClr val="tx1"/>
                          </a:solidFill>
                          <a:hlinkClick r:id="rId2"/>
                        </a:rPr>
                        <a:t>https://github.com/dellogo/ForYourDay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8703793"/>
                  </a:ext>
                </a:extLst>
              </a:tr>
            </a:tbl>
          </a:graphicData>
        </a:graphic>
      </p:graphicFrame>
      <p:pic>
        <p:nvPicPr>
          <p:cNvPr id="14" name="그림 13">
            <a:extLst>
              <a:ext uri="{FF2B5EF4-FFF2-40B4-BE49-F238E27FC236}">
                <a16:creationId xmlns:a16="http://schemas.microsoft.com/office/drawing/2014/main" id="{095BE96E-44AA-5EB0-14F6-8A951D39C1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69" r="5945"/>
          <a:stretch/>
        </p:blipFill>
        <p:spPr>
          <a:xfrm>
            <a:off x="1568961" y="1440246"/>
            <a:ext cx="4079563" cy="220946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8024E63-D036-81C0-86B3-9B1664DB141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123" r="6173"/>
          <a:stretch/>
        </p:blipFill>
        <p:spPr>
          <a:xfrm>
            <a:off x="1433146" y="4313020"/>
            <a:ext cx="4230270" cy="229108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DF9BF83-9C9E-8871-E12B-4678FF43246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070" r="6164"/>
          <a:stretch/>
        </p:blipFill>
        <p:spPr>
          <a:xfrm>
            <a:off x="546853" y="3803979"/>
            <a:ext cx="4184994" cy="229108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8318DF3-9937-6A59-7767-969CE0D8A36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741" r="6493"/>
          <a:stretch/>
        </p:blipFill>
        <p:spPr>
          <a:xfrm>
            <a:off x="531961" y="849584"/>
            <a:ext cx="4184994" cy="2291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5868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02.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DOGOMI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데이터베이스 구축</a:t>
            </a:r>
            <a:r>
              <a:rPr lang="en-US" altLang="ko-KR" dirty="0"/>
              <a:t>(ERD Diagram)</a:t>
            </a:r>
            <a:endParaRPr lang="ko-KR" altLang="en-US" dirty="0"/>
          </a:p>
        </p:txBody>
      </p:sp>
      <p:pic>
        <p:nvPicPr>
          <p:cNvPr id="6" name="그림 5" descr="텍스트, 스크린샷, 득점판이(가) 표시된 사진&#10;&#10;자동 생성된 설명">
            <a:extLst>
              <a:ext uri="{FF2B5EF4-FFF2-40B4-BE49-F238E27FC236}">
                <a16:creationId xmlns:a16="http://schemas.microsoft.com/office/drawing/2014/main" id="{A011F903-4101-E41B-BCA6-C4CAFE06DD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665" y="1909736"/>
            <a:ext cx="10926669" cy="4176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4957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03.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ForYourDay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AJAX</a:t>
            </a:r>
            <a:r>
              <a:rPr lang="ko-KR" altLang="en-US" dirty="0"/>
              <a:t>를 사용한 네비게이션 메뉴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>
          <a:xfrm>
            <a:off x="981134" y="1871575"/>
            <a:ext cx="3361599" cy="2301439"/>
          </a:xfrm>
        </p:spPr>
        <p:txBody>
          <a:bodyPr anchor="ctr"/>
          <a:lstStyle/>
          <a:p>
            <a:pPr marL="171450" indent="-171450">
              <a:lnSpc>
                <a:spcPct val="150000"/>
              </a:lnSpc>
            </a:pPr>
            <a:r>
              <a:rPr lang="ko-KR" altLang="en-US" b="1" dirty="0"/>
              <a:t>기능 소개</a:t>
            </a:r>
            <a:endParaRPr lang="en-US" altLang="ko-KR" b="1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dirty="0"/>
              <a:t>Ajax</a:t>
            </a:r>
            <a:r>
              <a:rPr lang="ko-KR" altLang="en-US" dirty="0"/>
              <a:t>를 사용해 비동기식으로 데이터 송수신 가능</a:t>
            </a:r>
            <a:endParaRPr lang="en-US" altLang="ko-KR" dirty="0"/>
          </a:p>
          <a:p>
            <a:pPr marL="171450" indent="-171450">
              <a:lnSpc>
                <a:spcPct val="150000"/>
              </a:lnSpc>
            </a:pPr>
            <a:r>
              <a:rPr lang="ko-KR" altLang="en-US" b="1" dirty="0"/>
              <a:t>작업 내용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dirty="0"/>
              <a:t>헤더 네비게이션 메뉴 클릭 시 로그인 여부 검사 후 페이지 이동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C147C4D-1330-1E01-9A44-F6916D6C17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5435" y="1871575"/>
            <a:ext cx="3260831" cy="236084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4787773-2301-B374-288D-308CDA69B9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8968" y="1871575"/>
            <a:ext cx="3260831" cy="236084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ED475AB-4DA7-07C4-6BDD-50B0871219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5435" y="4421160"/>
            <a:ext cx="3260831" cy="230895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A29F19D-66E2-2A31-950E-257EA219C4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48967" y="4421160"/>
            <a:ext cx="3260831" cy="2308951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073B6C16-639D-A5D6-5345-9DAF29BF9F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1134" y="4421160"/>
            <a:ext cx="3398815" cy="2301439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5CC0E2A1-22C3-37FF-6341-E52B8B75D1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84378" y="1164098"/>
            <a:ext cx="8423244" cy="583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5313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03.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ForYourDay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Bucket List(1)</a:t>
            </a:r>
            <a:endParaRPr lang="ko-KR" altLang="en-US" dirty="0"/>
          </a:p>
        </p:txBody>
      </p:sp>
      <p:sp>
        <p:nvSpPr>
          <p:cNvPr id="10" name="텍스트 개체 틀 5">
            <a:extLst>
              <a:ext uri="{FF2B5EF4-FFF2-40B4-BE49-F238E27FC236}">
                <a16:creationId xmlns:a16="http://schemas.microsoft.com/office/drawing/2014/main" id="{2327E820-A600-D30B-766D-F8756D283DFC}"/>
              </a:ext>
            </a:extLst>
          </p:cNvPr>
          <p:cNvSpPr txBox="1">
            <a:spLocks/>
          </p:cNvSpPr>
          <p:nvPr/>
        </p:nvSpPr>
        <p:spPr>
          <a:xfrm>
            <a:off x="275220" y="1406741"/>
            <a:ext cx="4004878" cy="499663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lnSpc>
                <a:spcPct val="150000"/>
              </a:lnSpc>
            </a:pPr>
            <a:r>
              <a:rPr lang="ko-KR" altLang="en-US" b="1" dirty="0"/>
              <a:t>기능 소개</a:t>
            </a:r>
            <a:endParaRPr lang="en-US" altLang="ko-KR" b="1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dirty="0"/>
              <a:t>버킷 리스트 작성 및 등록</a:t>
            </a:r>
            <a:endParaRPr lang="en-US" altLang="ko-KR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dirty="0"/>
              <a:t>버킷 리스트 종류별 검색</a:t>
            </a:r>
            <a:endParaRPr lang="en-US" altLang="ko-KR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dirty="0"/>
              <a:t>버킷 리스트</a:t>
            </a:r>
            <a:r>
              <a:rPr lang="en-US" altLang="ko-KR" dirty="0"/>
              <a:t> </a:t>
            </a:r>
            <a:r>
              <a:rPr lang="ko-KR" altLang="en-US" dirty="0"/>
              <a:t>삭제 </a:t>
            </a:r>
            <a:endParaRPr lang="en-US" altLang="ko-KR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dirty="0"/>
              <a:t>버킷 리스트 현황 여부</a:t>
            </a:r>
            <a:r>
              <a:rPr lang="en-US" altLang="ko-KR" dirty="0"/>
              <a:t>&amp;</a:t>
            </a:r>
            <a:r>
              <a:rPr lang="ko-KR" altLang="en-US" dirty="0"/>
              <a:t>개수 변경 및 조회</a:t>
            </a:r>
            <a:endParaRPr lang="en-US" altLang="ko-KR" dirty="0"/>
          </a:p>
          <a:p>
            <a:pPr marL="171450" indent="-171450">
              <a:lnSpc>
                <a:spcPct val="150000"/>
              </a:lnSpc>
            </a:pPr>
            <a:r>
              <a:rPr lang="ko-KR" altLang="en-US" b="1" dirty="0"/>
              <a:t>작업 내용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dirty="0"/>
              <a:t>버킷 리스트 불러오기</a:t>
            </a:r>
            <a:r>
              <a:rPr lang="en-US" altLang="ko-KR" dirty="0"/>
              <a:t>) </a:t>
            </a:r>
            <a:r>
              <a:rPr lang="ko-KR" altLang="en-US" dirty="0"/>
              <a:t>비동기식 </a:t>
            </a:r>
            <a:r>
              <a:rPr lang="en-US" altLang="ko-KR" dirty="0"/>
              <a:t>GET </a:t>
            </a:r>
            <a:r>
              <a:rPr lang="ko-KR" altLang="en-US" dirty="0"/>
              <a:t>메서드 사용</a:t>
            </a:r>
            <a:endParaRPr lang="en-US" altLang="ko-KR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dirty="0"/>
              <a:t>버킷 리스트 작성</a:t>
            </a:r>
            <a:r>
              <a:rPr lang="en-US" altLang="ko-KR" dirty="0"/>
              <a:t>) </a:t>
            </a:r>
            <a:r>
              <a:rPr lang="ko-KR" altLang="en-US" dirty="0"/>
              <a:t>비동기식 </a:t>
            </a:r>
            <a:r>
              <a:rPr lang="en-US" altLang="ko-KR" dirty="0"/>
              <a:t>POST </a:t>
            </a:r>
            <a:r>
              <a:rPr lang="ko-KR" altLang="en-US" dirty="0"/>
              <a:t>메서드 사용</a:t>
            </a:r>
            <a:endParaRPr lang="en-US" altLang="ko-KR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dirty="0"/>
              <a:t>버킷 리스트 현황 여부</a:t>
            </a:r>
            <a:r>
              <a:rPr lang="en-US" altLang="ko-KR" dirty="0"/>
              <a:t>) </a:t>
            </a:r>
            <a:r>
              <a:rPr lang="ko-KR" altLang="en-US" dirty="0"/>
              <a:t>비동기식 </a:t>
            </a:r>
            <a:r>
              <a:rPr lang="en-US" altLang="ko-KR" dirty="0"/>
              <a:t>PATCH </a:t>
            </a:r>
            <a:r>
              <a:rPr lang="ko-KR" altLang="en-US" dirty="0"/>
              <a:t>메서드 사용</a:t>
            </a:r>
            <a:endParaRPr lang="en-US" altLang="ko-KR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dirty="0"/>
              <a:t>버킷 리스트 삭제</a:t>
            </a:r>
            <a:r>
              <a:rPr lang="en-US" altLang="ko-KR" dirty="0"/>
              <a:t>) </a:t>
            </a:r>
            <a:r>
              <a:rPr lang="ko-KR" altLang="en-US" dirty="0"/>
              <a:t>비동기식 </a:t>
            </a:r>
            <a:r>
              <a:rPr lang="en-US" altLang="ko-KR" dirty="0"/>
              <a:t>DELETE </a:t>
            </a:r>
            <a:r>
              <a:rPr lang="ko-KR" altLang="en-US" dirty="0"/>
              <a:t>메서드 사용</a:t>
            </a:r>
            <a:endParaRPr lang="en-US" altLang="ko-KR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dirty="0"/>
              <a:t>버킷 리스트 종류별 검색</a:t>
            </a:r>
            <a:r>
              <a:rPr lang="en-US" altLang="ko-KR" dirty="0"/>
              <a:t>) </a:t>
            </a:r>
            <a:r>
              <a:rPr lang="ko-KR" altLang="en-US" dirty="0"/>
              <a:t>비동기식 </a:t>
            </a:r>
            <a:r>
              <a:rPr lang="en-US" altLang="ko-KR" dirty="0"/>
              <a:t>GET </a:t>
            </a:r>
            <a:r>
              <a:rPr lang="ko-KR" altLang="en-US" dirty="0"/>
              <a:t>메서드 사용</a:t>
            </a:r>
            <a:endParaRPr lang="en-US" altLang="ko-KR" dirty="0"/>
          </a:p>
        </p:txBody>
      </p:sp>
      <p:pic>
        <p:nvPicPr>
          <p:cNvPr id="16" name="그림 15" descr="텍스트, 스크린샷, 멀티미디어, 소프트웨어이(가) 표시된 사진&#10;&#10;자동 생성된 설명">
            <a:extLst>
              <a:ext uri="{FF2B5EF4-FFF2-40B4-BE49-F238E27FC236}">
                <a16:creationId xmlns:a16="http://schemas.microsoft.com/office/drawing/2014/main" id="{81D88F2A-B160-5091-4BC5-6CDD8E9643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8091" y="1800622"/>
            <a:ext cx="6950490" cy="3915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1466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03.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ForYourDay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Bucket List(2)</a:t>
            </a:r>
            <a:endParaRPr lang="ko-KR" altLang="en-US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5E894F36-7531-9E28-97A8-9496A14899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5930" y="648312"/>
            <a:ext cx="2115435" cy="1326373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C5A01A85-D670-5525-A052-2B75890115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7826" y="3680927"/>
            <a:ext cx="4216459" cy="310963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7390F11-E17C-415E-EF27-6E6DE43DED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637" y="1255862"/>
            <a:ext cx="3529166" cy="553469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27023CC-C766-399F-ED8C-71E8949BA0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47826" y="645244"/>
            <a:ext cx="3401413" cy="298583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333142A-6D43-7743-9817-6D03E7B454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05931" y="2047883"/>
            <a:ext cx="2115434" cy="158319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BE62244-4501-5D9E-6A5B-3BF89C66FF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75547" y="645244"/>
            <a:ext cx="2199365" cy="298583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65327AD-3AF0-EF3D-D506-68FC1528306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19215" y="3680928"/>
            <a:ext cx="3555697" cy="3109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298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텍스트, 스크린샷, 멀티미디어, 컴퓨터이(가) 표시된 사진&#10;&#10;자동 생성된 설명">
            <a:extLst>
              <a:ext uri="{FF2B5EF4-FFF2-40B4-BE49-F238E27FC236}">
                <a16:creationId xmlns:a16="http://schemas.microsoft.com/office/drawing/2014/main" id="{C35D2339-FD1B-18B6-9F98-D46ECA832F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8090" y="1800622"/>
            <a:ext cx="6950489" cy="3915442"/>
          </a:xfrm>
          <a:prstGeom prst="rect">
            <a:avLst/>
          </a:prstGeom>
        </p:spPr>
      </p:pic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03.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ForYourDay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Wish</a:t>
            </a:r>
            <a:r>
              <a:rPr lang="ko-KR" altLang="en-US" dirty="0"/>
              <a:t> </a:t>
            </a:r>
            <a:r>
              <a:rPr lang="en-US" altLang="ko-KR" dirty="0"/>
              <a:t>List(1)</a:t>
            </a:r>
            <a:endParaRPr lang="ko-KR" altLang="en-US" dirty="0"/>
          </a:p>
        </p:txBody>
      </p:sp>
      <p:sp>
        <p:nvSpPr>
          <p:cNvPr id="10" name="텍스트 개체 틀 5">
            <a:extLst>
              <a:ext uri="{FF2B5EF4-FFF2-40B4-BE49-F238E27FC236}">
                <a16:creationId xmlns:a16="http://schemas.microsoft.com/office/drawing/2014/main" id="{2327E820-A600-D30B-766D-F8756D283DFC}"/>
              </a:ext>
            </a:extLst>
          </p:cNvPr>
          <p:cNvSpPr txBox="1">
            <a:spLocks/>
          </p:cNvSpPr>
          <p:nvPr/>
        </p:nvSpPr>
        <p:spPr>
          <a:xfrm>
            <a:off x="275220" y="1406741"/>
            <a:ext cx="4004878" cy="499663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lnSpc>
                <a:spcPct val="150000"/>
              </a:lnSpc>
            </a:pPr>
            <a:r>
              <a:rPr lang="ko-KR" altLang="en-US" b="1" dirty="0"/>
              <a:t>기능 소개</a:t>
            </a:r>
            <a:endParaRPr lang="en-US" altLang="ko-KR" b="1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dirty="0"/>
              <a:t>위시 리스트 작성 및 등록</a:t>
            </a:r>
            <a:endParaRPr lang="en-US" altLang="ko-KR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dirty="0"/>
              <a:t>위시 리스트 종류별 검색</a:t>
            </a:r>
            <a:endParaRPr lang="en-US" altLang="ko-KR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dirty="0"/>
              <a:t>위시 리스트</a:t>
            </a:r>
            <a:r>
              <a:rPr lang="en-US" altLang="ko-KR" dirty="0"/>
              <a:t> </a:t>
            </a:r>
            <a:r>
              <a:rPr lang="ko-KR" altLang="en-US" dirty="0"/>
              <a:t>삭제 </a:t>
            </a:r>
            <a:endParaRPr lang="en-US" altLang="ko-KR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dirty="0"/>
              <a:t>위시 리스트 현황 여부</a:t>
            </a:r>
            <a:r>
              <a:rPr lang="en-US" altLang="ko-KR" dirty="0"/>
              <a:t>&amp;</a:t>
            </a:r>
            <a:r>
              <a:rPr lang="ko-KR" altLang="en-US" dirty="0"/>
              <a:t>개수 변경 및 조회</a:t>
            </a:r>
            <a:endParaRPr lang="en-US" altLang="ko-KR" dirty="0"/>
          </a:p>
          <a:p>
            <a:pPr marL="171450" indent="-171450">
              <a:lnSpc>
                <a:spcPct val="150000"/>
              </a:lnSpc>
            </a:pPr>
            <a:r>
              <a:rPr lang="ko-KR" altLang="en-US" b="1" dirty="0"/>
              <a:t>작업 내용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dirty="0"/>
              <a:t>위시 리스트 불러오기</a:t>
            </a:r>
            <a:r>
              <a:rPr lang="en-US" altLang="ko-KR" dirty="0"/>
              <a:t>) </a:t>
            </a:r>
            <a:r>
              <a:rPr lang="ko-KR" altLang="en-US" dirty="0"/>
              <a:t>비동기식 </a:t>
            </a:r>
            <a:r>
              <a:rPr lang="en-US" altLang="ko-KR" dirty="0"/>
              <a:t>GET </a:t>
            </a:r>
            <a:r>
              <a:rPr lang="ko-KR" altLang="en-US" dirty="0"/>
              <a:t>메서드 사용</a:t>
            </a:r>
            <a:endParaRPr lang="en-US" altLang="ko-KR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dirty="0"/>
              <a:t>위시 리스트 작성</a:t>
            </a:r>
            <a:r>
              <a:rPr lang="en-US" altLang="ko-KR" dirty="0"/>
              <a:t>) </a:t>
            </a:r>
            <a:r>
              <a:rPr lang="ko-KR" altLang="en-US" dirty="0"/>
              <a:t>비동기식 </a:t>
            </a:r>
            <a:r>
              <a:rPr lang="en-US" altLang="ko-KR" dirty="0"/>
              <a:t>POST </a:t>
            </a:r>
            <a:r>
              <a:rPr lang="ko-KR" altLang="en-US" dirty="0"/>
              <a:t>메서드 사용</a:t>
            </a:r>
            <a:endParaRPr lang="en-US" altLang="ko-KR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dirty="0"/>
              <a:t>위시 리스트 현황 여부</a:t>
            </a:r>
            <a:r>
              <a:rPr lang="en-US" altLang="ko-KR" dirty="0"/>
              <a:t>) </a:t>
            </a:r>
            <a:r>
              <a:rPr lang="ko-KR" altLang="en-US" dirty="0"/>
              <a:t>비동기식 </a:t>
            </a:r>
            <a:r>
              <a:rPr lang="en-US" altLang="ko-KR" dirty="0"/>
              <a:t>PATCH </a:t>
            </a:r>
            <a:r>
              <a:rPr lang="ko-KR" altLang="en-US" dirty="0"/>
              <a:t>메서드 사용</a:t>
            </a:r>
            <a:endParaRPr lang="en-US" altLang="ko-KR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dirty="0"/>
              <a:t>위시 리스트 삭제</a:t>
            </a:r>
            <a:r>
              <a:rPr lang="en-US" altLang="ko-KR" dirty="0"/>
              <a:t>) </a:t>
            </a:r>
            <a:r>
              <a:rPr lang="ko-KR" altLang="en-US" dirty="0"/>
              <a:t>비동기식 </a:t>
            </a:r>
            <a:r>
              <a:rPr lang="en-US" altLang="ko-KR" dirty="0"/>
              <a:t>DELETE </a:t>
            </a:r>
            <a:r>
              <a:rPr lang="ko-KR" altLang="en-US" dirty="0"/>
              <a:t>메서드 사용</a:t>
            </a:r>
            <a:endParaRPr lang="en-US" altLang="ko-KR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dirty="0"/>
              <a:t>위시 리스트 종류별 검색</a:t>
            </a:r>
            <a:r>
              <a:rPr lang="en-US" altLang="ko-KR" dirty="0"/>
              <a:t>) </a:t>
            </a:r>
            <a:r>
              <a:rPr lang="ko-KR" altLang="en-US" dirty="0"/>
              <a:t>비동기식 </a:t>
            </a:r>
            <a:r>
              <a:rPr lang="en-US" altLang="ko-KR" dirty="0"/>
              <a:t>GET </a:t>
            </a:r>
            <a:r>
              <a:rPr lang="ko-KR" altLang="en-US" dirty="0"/>
              <a:t>메서드 사용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442698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그림 38">
            <a:extLst>
              <a:ext uri="{FF2B5EF4-FFF2-40B4-BE49-F238E27FC236}">
                <a16:creationId xmlns:a16="http://schemas.microsoft.com/office/drawing/2014/main" id="{99CE872D-5773-E85E-0978-4EFD208362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1847" y="3679497"/>
            <a:ext cx="3543300" cy="3111060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5C9851EB-222D-9503-2E82-1A2F049935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3694" y="646676"/>
            <a:ext cx="2211453" cy="2984400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6384756F-B7D5-F713-15B7-CA1D0E9923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2277" y="2048024"/>
            <a:ext cx="2115435" cy="1583052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1041C26B-A9AA-E0B2-CA88-82320D259E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43731" y="646676"/>
            <a:ext cx="3396158" cy="2984400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EC2BF701-2C88-A6CD-5953-7708B5C203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4449" y="1255860"/>
            <a:ext cx="3519990" cy="5534697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E967792D-19E5-FC2E-2BFB-A6B445CD09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46096" y="3680160"/>
            <a:ext cx="4216459" cy="311106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E4EEEFAD-0997-5C5C-56F3-DC24D796254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02277" y="646676"/>
            <a:ext cx="2115435" cy="1326373"/>
          </a:xfrm>
          <a:prstGeom prst="rect">
            <a:avLst/>
          </a:prstGeom>
        </p:spPr>
      </p:pic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03.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ForYourDay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Bucket List(2)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795697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13">
            <a:extLst>
              <a:ext uri="{FF2B5EF4-FFF2-40B4-BE49-F238E27FC236}">
                <a16:creationId xmlns:a16="http://schemas.microsoft.com/office/drawing/2014/main" id="{0C77A55D-74F3-458E-AE5C-BDE93A9520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1734596"/>
              </p:ext>
            </p:extLst>
          </p:nvPr>
        </p:nvGraphicFramePr>
        <p:xfrm>
          <a:off x="1742536" y="2351314"/>
          <a:ext cx="8991598" cy="27618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90200">
                  <a:extLst>
                    <a:ext uri="{9D8B030D-6E8A-4147-A177-3AD203B41FA5}">
                      <a16:colId xmlns:a16="http://schemas.microsoft.com/office/drawing/2014/main" val="3943245573"/>
                    </a:ext>
                  </a:extLst>
                </a:gridCol>
                <a:gridCol w="2518293">
                  <a:extLst>
                    <a:ext uri="{9D8B030D-6E8A-4147-A177-3AD203B41FA5}">
                      <a16:colId xmlns:a16="http://schemas.microsoft.com/office/drawing/2014/main" val="49119941"/>
                    </a:ext>
                  </a:extLst>
                </a:gridCol>
                <a:gridCol w="5383105">
                  <a:extLst>
                    <a:ext uri="{9D8B030D-6E8A-4147-A177-3AD203B41FA5}">
                      <a16:colId xmlns:a16="http://schemas.microsoft.com/office/drawing/2014/main" val="3024330923"/>
                    </a:ext>
                  </a:extLst>
                </a:gridCol>
              </a:tblGrid>
              <a:tr h="69046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01.</a:t>
                      </a:r>
                      <a:endParaRPr lang="ko-KR" altLang="en-US" sz="2400" b="1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SETINO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개인 프로젝트로 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HTML, CSS, JS 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사용 경험 및 숙련도 향상을 위하여 진행함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27243436"/>
                  </a:ext>
                </a:extLst>
              </a:tr>
              <a:tr h="69046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02.</a:t>
                      </a:r>
                      <a:endParaRPr lang="ko-KR" altLang="en-US" sz="2400" b="1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DOGOMI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팀 프로젝트로 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Java, MySQL, </a:t>
                      </a:r>
                      <a:r>
                        <a:rPr lang="en-US" altLang="ko-KR" sz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MyBatis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사용 경험 및 숙련도 향상과 팀원 간의 협업 경험을 쌓기 위하여 진행함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61671901"/>
                  </a:ext>
                </a:extLst>
              </a:tr>
              <a:tr h="69046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03.</a:t>
                      </a:r>
                      <a:endParaRPr lang="ko-KR" altLang="en-US" sz="2400" b="1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ForYourDay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개인 프로젝트로 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Java, MySQL, </a:t>
                      </a:r>
                      <a:r>
                        <a:rPr lang="en-US" altLang="ko-KR" sz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MyBatis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를 사용해 완성도 있는 프로젝트를 개발하기 위하여 진행함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92912011"/>
                  </a:ext>
                </a:extLst>
              </a:tr>
              <a:tr h="69046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04.</a:t>
                      </a:r>
                      <a:endParaRPr lang="ko-KR" altLang="en-US" sz="2400" b="1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YouthNeverDie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팀 프로젝트로 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Kotlin,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안드로이드에 대한 숙련도 향상과 개발 경험을 위하여 진행함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830837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377450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텍스트, 스크린샷, 멀티미디어, 컴퓨터이(가) 표시된 사진&#10;&#10;자동 생성된 설명">
            <a:extLst>
              <a:ext uri="{FF2B5EF4-FFF2-40B4-BE49-F238E27FC236}">
                <a16:creationId xmlns:a16="http://schemas.microsoft.com/office/drawing/2014/main" id="{7979876E-B502-696E-233E-A854DFE8B5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8089" y="1800622"/>
            <a:ext cx="6950489" cy="3915442"/>
          </a:xfrm>
          <a:prstGeom prst="rect">
            <a:avLst/>
          </a:prstGeom>
        </p:spPr>
      </p:pic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03.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ForYourDay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Todo List(1)</a:t>
            </a:r>
            <a:endParaRPr lang="ko-KR" altLang="en-US" dirty="0"/>
          </a:p>
        </p:txBody>
      </p:sp>
      <p:sp>
        <p:nvSpPr>
          <p:cNvPr id="10" name="텍스트 개체 틀 5">
            <a:extLst>
              <a:ext uri="{FF2B5EF4-FFF2-40B4-BE49-F238E27FC236}">
                <a16:creationId xmlns:a16="http://schemas.microsoft.com/office/drawing/2014/main" id="{2327E820-A600-D30B-766D-F8756D283DFC}"/>
              </a:ext>
            </a:extLst>
          </p:cNvPr>
          <p:cNvSpPr txBox="1">
            <a:spLocks/>
          </p:cNvSpPr>
          <p:nvPr/>
        </p:nvSpPr>
        <p:spPr>
          <a:xfrm>
            <a:off x="275220" y="1406741"/>
            <a:ext cx="4004878" cy="499663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lnSpc>
                <a:spcPct val="150000"/>
              </a:lnSpc>
            </a:pPr>
            <a:r>
              <a:rPr lang="ko-KR" altLang="en-US" b="1" dirty="0"/>
              <a:t>기능 소개</a:t>
            </a:r>
            <a:endParaRPr lang="en-US" altLang="ko-KR" b="1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dirty="0"/>
              <a:t>페이지 로딩 </a:t>
            </a:r>
            <a:r>
              <a:rPr lang="en-US" altLang="ko-KR" dirty="0"/>
              <a:t>&amp; </a:t>
            </a:r>
            <a:r>
              <a:rPr lang="ko-KR" altLang="en-US" dirty="0"/>
              <a:t>날짜 클릭 시 해당 날짜 또는 해당 날짜가 포함된 기간 내에 해야 하는 리스트 작성 및 등록</a:t>
            </a:r>
            <a:r>
              <a:rPr lang="en-US" altLang="ko-KR" dirty="0"/>
              <a:t>, </a:t>
            </a:r>
            <a:r>
              <a:rPr lang="ko-KR" altLang="en-US" dirty="0"/>
              <a:t>조회</a:t>
            </a:r>
            <a:endParaRPr lang="en-US" altLang="ko-KR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dirty="0"/>
              <a:t>특정 날짜 또는 기간 내에 해야 하는 리스트 삭제</a:t>
            </a:r>
            <a:endParaRPr lang="en-US" altLang="ko-KR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dirty="0"/>
              <a:t>특정 날짜 또는 기간 내에 해야 하는 리스트 현황 여부</a:t>
            </a:r>
            <a:r>
              <a:rPr lang="en-US" altLang="ko-KR" dirty="0"/>
              <a:t> </a:t>
            </a:r>
            <a:r>
              <a:rPr lang="ko-KR" altLang="en-US" dirty="0"/>
              <a:t>변경 및 조회</a:t>
            </a:r>
            <a:endParaRPr lang="en-US" altLang="ko-KR" dirty="0"/>
          </a:p>
          <a:p>
            <a:pPr marL="171450" indent="-171450">
              <a:lnSpc>
                <a:spcPct val="150000"/>
              </a:lnSpc>
            </a:pPr>
            <a:r>
              <a:rPr lang="ko-KR" altLang="en-US" b="1" dirty="0"/>
              <a:t>작업 내용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dirty="0"/>
              <a:t>JavaScript</a:t>
            </a:r>
            <a:r>
              <a:rPr lang="ko-KR" altLang="en-US" dirty="0"/>
              <a:t>를 이용한 캘린더 제작</a:t>
            </a:r>
            <a:endParaRPr lang="en-US" altLang="ko-KR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dirty="0" err="1"/>
              <a:t>투두</a:t>
            </a:r>
            <a:r>
              <a:rPr lang="ko-KR" altLang="en-US" dirty="0"/>
              <a:t> 리스트 불러오기</a:t>
            </a:r>
            <a:r>
              <a:rPr lang="en-US" altLang="ko-KR" dirty="0"/>
              <a:t>) </a:t>
            </a:r>
            <a:r>
              <a:rPr lang="ko-KR" altLang="en-US" dirty="0"/>
              <a:t>페이지 로딩 </a:t>
            </a:r>
            <a:r>
              <a:rPr lang="en-US" altLang="ko-KR" dirty="0"/>
              <a:t>&amp; </a:t>
            </a:r>
            <a:r>
              <a:rPr lang="ko-KR" altLang="en-US" dirty="0"/>
              <a:t>날짜 클릭 시 비동기식 </a:t>
            </a:r>
            <a:r>
              <a:rPr lang="en-US" altLang="ko-KR" dirty="0"/>
              <a:t>GET </a:t>
            </a:r>
            <a:r>
              <a:rPr lang="ko-KR" altLang="en-US" dirty="0"/>
              <a:t>메서드 사용</a:t>
            </a:r>
            <a:r>
              <a:rPr lang="en-US" altLang="ko-KR" dirty="0"/>
              <a:t>( Term Goal</a:t>
            </a:r>
            <a:r>
              <a:rPr lang="ko-KR" altLang="en-US" dirty="0"/>
              <a:t>은 </a:t>
            </a:r>
            <a:r>
              <a:rPr lang="en-US" altLang="ko-KR" dirty="0"/>
              <a:t>mapper</a:t>
            </a:r>
            <a:r>
              <a:rPr lang="ko-KR" altLang="en-US" dirty="0"/>
              <a:t>에서 </a:t>
            </a:r>
            <a:r>
              <a:rPr lang="en-US" altLang="ko-KR" dirty="0"/>
              <a:t>between A and B </a:t>
            </a:r>
            <a:r>
              <a:rPr lang="ko-KR" altLang="en-US" dirty="0"/>
              <a:t>구문 사용 </a:t>
            </a:r>
            <a:r>
              <a:rPr lang="en-US" altLang="ko-KR" dirty="0"/>
              <a:t>)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dirty="0" err="1"/>
              <a:t>투두</a:t>
            </a:r>
            <a:r>
              <a:rPr lang="ko-KR" altLang="en-US" dirty="0"/>
              <a:t> 리스트 작성</a:t>
            </a:r>
            <a:r>
              <a:rPr lang="en-US" altLang="ko-KR" dirty="0"/>
              <a:t>) </a:t>
            </a:r>
            <a:r>
              <a:rPr lang="ko-KR" altLang="en-US" dirty="0"/>
              <a:t>비동기식 </a:t>
            </a:r>
            <a:r>
              <a:rPr lang="en-US" altLang="ko-KR" dirty="0"/>
              <a:t>POST </a:t>
            </a:r>
            <a:r>
              <a:rPr lang="ko-KR" altLang="en-US" dirty="0"/>
              <a:t>메서드 사용</a:t>
            </a:r>
            <a:endParaRPr lang="en-US" altLang="ko-KR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dirty="0" err="1"/>
              <a:t>투두</a:t>
            </a:r>
            <a:r>
              <a:rPr lang="ko-KR" altLang="en-US" dirty="0"/>
              <a:t> 리스트 현황 여부</a:t>
            </a:r>
            <a:r>
              <a:rPr lang="en-US" altLang="ko-KR" dirty="0"/>
              <a:t>) </a:t>
            </a:r>
            <a:r>
              <a:rPr lang="ko-KR" altLang="en-US" dirty="0"/>
              <a:t>비동기식 </a:t>
            </a:r>
            <a:r>
              <a:rPr lang="en-US" altLang="ko-KR" dirty="0"/>
              <a:t>PATCH </a:t>
            </a:r>
            <a:r>
              <a:rPr lang="ko-KR" altLang="en-US" dirty="0"/>
              <a:t>메서드 사용</a:t>
            </a:r>
            <a:endParaRPr lang="en-US" altLang="ko-KR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dirty="0" err="1"/>
              <a:t>투두</a:t>
            </a:r>
            <a:r>
              <a:rPr lang="ko-KR" altLang="en-US" dirty="0"/>
              <a:t> 리스트 삭제</a:t>
            </a:r>
            <a:r>
              <a:rPr lang="en-US" altLang="ko-KR" dirty="0"/>
              <a:t>) </a:t>
            </a:r>
            <a:r>
              <a:rPr lang="ko-KR" altLang="en-US" dirty="0"/>
              <a:t>비동기식 </a:t>
            </a:r>
            <a:r>
              <a:rPr lang="en-US" altLang="ko-KR" dirty="0"/>
              <a:t>DELETE </a:t>
            </a:r>
            <a:r>
              <a:rPr lang="ko-KR" altLang="en-US" dirty="0"/>
              <a:t>메서드 사용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6517780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03.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ForYourDay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Todo List(2)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5F21D90-391D-9ED2-91AC-C43FD97F42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153" y="1159408"/>
            <a:ext cx="4046929" cy="557070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FF853D6-DB07-E2C8-875E-3ED249A7A9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2242" y="1159408"/>
            <a:ext cx="3233544" cy="226959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2C498A0-4E2C-A240-85F3-63388EB3C4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2242" y="3478066"/>
            <a:ext cx="3233545" cy="325157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A9D05793-BA4E-A641-13DE-92C5F13739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55277" y="1159407"/>
            <a:ext cx="4300901" cy="434565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A4009861-3215-9450-5139-F453329F42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55277" y="5550897"/>
            <a:ext cx="4300901" cy="1178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9912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03.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ForYourDay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Todo List(3)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0FD323F-03AF-EA72-8627-FFA30E9A9C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554" y="1242913"/>
            <a:ext cx="3133502" cy="231291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D2EC015-29BF-883A-2DA4-FB2DFD068E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543" y="696090"/>
            <a:ext cx="2472510" cy="2859739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4E51BB2F-2363-8964-7ADA-0876898E8C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93143" y="680807"/>
            <a:ext cx="1965513" cy="2875023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30AE7912-807F-A560-4B5B-0ED8F80D69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4554" y="3603102"/>
            <a:ext cx="3838017" cy="3108133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D8643973-8426-4427-D29F-40A9A62CA6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25330" y="3603102"/>
            <a:ext cx="2171123" cy="3108133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95CBA553-5F73-EC7C-B4E5-9C7AFCDF852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30146" y="680807"/>
            <a:ext cx="2875638" cy="2875024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D80A62B1-F29C-22AF-433C-8A45326EC1D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58543" y="3597278"/>
            <a:ext cx="4509444" cy="3090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2017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텍스트, 스크린샷, 멀티미디어, 컴퓨터이(가) 표시된 사진&#10;&#10;자동 생성된 설명">
            <a:extLst>
              <a:ext uri="{FF2B5EF4-FFF2-40B4-BE49-F238E27FC236}">
                <a16:creationId xmlns:a16="http://schemas.microsoft.com/office/drawing/2014/main" id="{99B52A4F-FC7B-8305-FBB7-0B65B1F3EF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8089" y="1800622"/>
            <a:ext cx="6950488" cy="3915442"/>
          </a:xfrm>
          <a:prstGeom prst="rect">
            <a:avLst/>
          </a:prstGeom>
        </p:spPr>
      </p:pic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03.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ForYourDay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Diary(1)</a:t>
            </a:r>
            <a:endParaRPr lang="ko-KR" altLang="en-US" dirty="0"/>
          </a:p>
        </p:txBody>
      </p:sp>
      <p:sp>
        <p:nvSpPr>
          <p:cNvPr id="10" name="텍스트 개체 틀 5">
            <a:extLst>
              <a:ext uri="{FF2B5EF4-FFF2-40B4-BE49-F238E27FC236}">
                <a16:creationId xmlns:a16="http://schemas.microsoft.com/office/drawing/2014/main" id="{2327E820-A600-D30B-766D-F8756D283DFC}"/>
              </a:ext>
            </a:extLst>
          </p:cNvPr>
          <p:cNvSpPr txBox="1">
            <a:spLocks/>
          </p:cNvSpPr>
          <p:nvPr/>
        </p:nvSpPr>
        <p:spPr>
          <a:xfrm>
            <a:off x="275220" y="1406741"/>
            <a:ext cx="4004878" cy="499663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lnSpc>
                <a:spcPct val="150000"/>
              </a:lnSpc>
            </a:pPr>
            <a:r>
              <a:rPr lang="ko-KR" altLang="en-US" b="1" dirty="0"/>
              <a:t>기능 소개</a:t>
            </a:r>
            <a:endParaRPr lang="en-US" altLang="ko-KR" b="1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dirty="0"/>
              <a:t>페이지 로딩 </a:t>
            </a:r>
            <a:r>
              <a:rPr lang="en-US" altLang="ko-KR" dirty="0"/>
              <a:t>&amp; </a:t>
            </a:r>
            <a:r>
              <a:rPr lang="ko-KR" altLang="en-US" dirty="0"/>
              <a:t>날짜 클릭 시 일기 작성 및 등록</a:t>
            </a:r>
            <a:r>
              <a:rPr lang="en-US" altLang="ko-KR" dirty="0"/>
              <a:t>, </a:t>
            </a:r>
            <a:r>
              <a:rPr lang="ko-KR" altLang="en-US" dirty="0"/>
              <a:t>조회   </a:t>
            </a:r>
            <a:r>
              <a:rPr lang="en-US" altLang="ko-KR" dirty="0"/>
              <a:t>( </a:t>
            </a:r>
            <a:r>
              <a:rPr lang="ko-KR" altLang="en-US" dirty="0"/>
              <a:t>작성 시 그 날의 기분 선택 가능</a:t>
            </a:r>
            <a:r>
              <a:rPr lang="en-US" altLang="ko-KR" dirty="0"/>
              <a:t>)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dirty="0"/>
              <a:t>페이지 로딩 </a:t>
            </a:r>
            <a:r>
              <a:rPr lang="en-US" altLang="ko-KR" dirty="0"/>
              <a:t>&amp; </a:t>
            </a:r>
            <a:r>
              <a:rPr lang="ko-KR" altLang="en-US" dirty="0"/>
              <a:t>날짜 클릭 시 로딩된 일기 삭제</a:t>
            </a:r>
            <a:endParaRPr lang="en-US" altLang="ko-KR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dirty="0"/>
              <a:t>페이지 로딩 </a:t>
            </a:r>
            <a:r>
              <a:rPr lang="en-US" altLang="ko-KR" dirty="0"/>
              <a:t>&amp; </a:t>
            </a:r>
            <a:r>
              <a:rPr lang="ko-KR" altLang="en-US" dirty="0"/>
              <a:t>날짜 클릭 시 로딩된 일기 현황 여부</a:t>
            </a:r>
            <a:r>
              <a:rPr lang="en-US" altLang="ko-KR" dirty="0"/>
              <a:t> </a:t>
            </a:r>
            <a:r>
              <a:rPr lang="ko-KR" altLang="en-US" dirty="0"/>
              <a:t>변경 및 조회</a:t>
            </a:r>
            <a:endParaRPr lang="en-US" altLang="ko-KR" dirty="0"/>
          </a:p>
          <a:p>
            <a:pPr marL="171450" indent="-171450">
              <a:lnSpc>
                <a:spcPct val="150000"/>
              </a:lnSpc>
            </a:pPr>
            <a:r>
              <a:rPr lang="ko-KR" altLang="en-US" b="1" dirty="0"/>
              <a:t>작업 내용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dirty="0"/>
              <a:t>JavaScript</a:t>
            </a:r>
            <a:r>
              <a:rPr lang="ko-KR" altLang="en-US" dirty="0"/>
              <a:t>를 이용한 캘린더 제작</a:t>
            </a:r>
            <a:endParaRPr lang="en-US" altLang="ko-KR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dirty="0"/>
              <a:t>일기 불러오기</a:t>
            </a:r>
            <a:r>
              <a:rPr lang="en-US" altLang="ko-KR" dirty="0"/>
              <a:t>) </a:t>
            </a:r>
            <a:r>
              <a:rPr lang="ko-KR" altLang="en-US" dirty="0"/>
              <a:t>페이지 로딩 </a:t>
            </a:r>
            <a:r>
              <a:rPr lang="en-US" altLang="ko-KR" dirty="0"/>
              <a:t>&amp; </a:t>
            </a:r>
            <a:r>
              <a:rPr lang="ko-KR" altLang="en-US" dirty="0"/>
              <a:t>날짜 클릭 시 비동기식 </a:t>
            </a:r>
            <a:r>
              <a:rPr lang="en-US" altLang="ko-KR" dirty="0"/>
              <a:t>GET </a:t>
            </a:r>
            <a:r>
              <a:rPr lang="ko-KR" altLang="en-US" dirty="0"/>
              <a:t>메서드 사용</a:t>
            </a:r>
            <a:endParaRPr lang="en-US" altLang="ko-KR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dirty="0"/>
              <a:t>일기 작성</a:t>
            </a:r>
            <a:r>
              <a:rPr lang="en-US" altLang="ko-KR" dirty="0"/>
              <a:t>) </a:t>
            </a:r>
            <a:r>
              <a:rPr lang="ko-KR" altLang="en-US" dirty="0"/>
              <a:t>비동기식 </a:t>
            </a:r>
            <a:r>
              <a:rPr lang="en-US" altLang="ko-KR" dirty="0"/>
              <a:t>POST </a:t>
            </a:r>
            <a:r>
              <a:rPr lang="ko-KR" altLang="en-US" dirty="0"/>
              <a:t>메서드 사용</a:t>
            </a:r>
            <a:endParaRPr lang="en-US" altLang="ko-KR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dirty="0"/>
              <a:t>일기 현황 여부</a:t>
            </a:r>
            <a:r>
              <a:rPr lang="en-US" altLang="ko-KR" dirty="0"/>
              <a:t>) </a:t>
            </a:r>
            <a:r>
              <a:rPr lang="ko-KR" altLang="en-US" dirty="0"/>
              <a:t>비동기식 </a:t>
            </a:r>
            <a:r>
              <a:rPr lang="en-US" altLang="ko-KR" dirty="0"/>
              <a:t>PATCH </a:t>
            </a:r>
            <a:r>
              <a:rPr lang="ko-KR" altLang="en-US" dirty="0"/>
              <a:t>메서드 사용</a:t>
            </a:r>
            <a:endParaRPr lang="en-US" altLang="ko-KR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dirty="0"/>
              <a:t>일기 삭제</a:t>
            </a:r>
            <a:r>
              <a:rPr lang="en-US" altLang="ko-KR" dirty="0"/>
              <a:t>) </a:t>
            </a:r>
            <a:r>
              <a:rPr lang="ko-KR" altLang="en-US" dirty="0"/>
              <a:t>비동기식 </a:t>
            </a:r>
            <a:r>
              <a:rPr lang="en-US" altLang="ko-KR" dirty="0"/>
              <a:t>DELETE </a:t>
            </a:r>
            <a:r>
              <a:rPr lang="ko-KR" altLang="en-US" dirty="0"/>
              <a:t>메서드 사용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9108822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03.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ForYourDay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Todo List(3)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15D1BD3-5CFA-C5F7-FD27-2A0FC238D1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334" y="1113573"/>
            <a:ext cx="3819797" cy="360771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9CCA425-5642-8D0C-610E-612037B65D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334" y="4767943"/>
            <a:ext cx="3811649" cy="191641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5A43EFC-22B3-3081-9F46-BE3ED5AD98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0410" y="4394719"/>
            <a:ext cx="3360546" cy="228963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CEF9676-4DA4-91B7-F7AD-21CC80A611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00411" y="725285"/>
            <a:ext cx="3360546" cy="213205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9A7F88D-0E5C-87CA-7E7F-37DC679313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61676" y="4660007"/>
            <a:ext cx="4301189" cy="202434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0995114E-4547-320D-45ED-21F820570F7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00410" y="2898241"/>
            <a:ext cx="3360546" cy="1455573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03E2F3B6-74B7-2D21-1731-AF74D0103A2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61676" y="725285"/>
            <a:ext cx="4301189" cy="3888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9591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7"/>
          <p:cNvSpPr>
            <a:spLocks noGrp="1"/>
          </p:cNvSpPr>
          <p:nvPr>
            <p:ph type="body" sz="quarter" idx="10"/>
          </p:nvPr>
        </p:nvSpPr>
        <p:spPr>
          <a:xfrm>
            <a:off x="2009587" y="1075205"/>
            <a:ext cx="476412" cy="313932"/>
          </a:xfrm>
        </p:spPr>
        <p:txBody>
          <a:bodyPr/>
          <a:lstStyle/>
          <a:p>
            <a:r>
              <a:rPr lang="en-US" altLang="ko-KR" dirty="0"/>
              <a:t>03.</a:t>
            </a:r>
            <a:endParaRPr lang="ko-KR" altLang="en-US" dirty="0"/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YouthNeverDie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12"/>
          </p:nvPr>
        </p:nvSpPr>
        <p:spPr>
          <a:xfrm>
            <a:off x="6096000" y="4154878"/>
            <a:ext cx="5816244" cy="1928004"/>
          </a:xfrm>
        </p:spPr>
        <p:txBody>
          <a:bodyPr/>
          <a:lstStyle/>
          <a:p>
            <a:r>
              <a:rPr lang="ko-KR" altLang="en-US" dirty="0"/>
              <a:t>취업 준비생에게 도움이 되는 정보를 제공하고</a:t>
            </a:r>
            <a:r>
              <a:rPr lang="en-US" altLang="ko-KR" dirty="0"/>
              <a:t>, </a:t>
            </a:r>
            <a:r>
              <a:rPr lang="ko-KR" altLang="en-US" dirty="0"/>
              <a:t>취업 준비 기간 동안의</a:t>
            </a:r>
            <a:endParaRPr lang="en-US" altLang="ko-KR" dirty="0"/>
          </a:p>
          <a:p>
            <a:r>
              <a:rPr lang="ko-KR" altLang="en-US" dirty="0"/>
              <a:t>과정을 기록할 수 있으며</a:t>
            </a:r>
            <a:r>
              <a:rPr lang="en-US" altLang="ko-KR" dirty="0"/>
              <a:t>, </a:t>
            </a:r>
            <a:r>
              <a:rPr lang="ko-KR" altLang="en-US" dirty="0"/>
              <a:t>취업 준비생들 간의 취업 관련 정보를 공유</a:t>
            </a:r>
            <a:endParaRPr lang="en-US" altLang="ko-KR" dirty="0"/>
          </a:p>
          <a:p>
            <a:r>
              <a:rPr lang="ko-KR" altLang="en-US" dirty="0"/>
              <a:t>하는 목적의 커뮤니티 등을 제공하는 취업준비생 커뮤니티 어플입니다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08479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19BC75F7-FF60-3358-8D4E-A0691ADB2F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674" b="3802"/>
          <a:stretch/>
        </p:blipFill>
        <p:spPr>
          <a:xfrm>
            <a:off x="649320" y="853811"/>
            <a:ext cx="2923243" cy="48083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03.</a:t>
            </a: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ForYourDay</a:t>
            </a:r>
            <a:endParaRPr lang="ko-KR" altLang="en-US" dirty="0"/>
          </a:p>
        </p:txBody>
      </p:sp>
      <p:graphicFrame>
        <p:nvGraphicFramePr>
          <p:cNvPr id="10" name="표 10">
            <a:extLst>
              <a:ext uri="{FF2B5EF4-FFF2-40B4-BE49-F238E27FC236}">
                <a16:creationId xmlns:a16="http://schemas.microsoft.com/office/drawing/2014/main" id="{F4B8BBE9-AAA7-4C31-AA07-C7622097E1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8943842"/>
              </p:ext>
            </p:extLst>
          </p:nvPr>
        </p:nvGraphicFramePr>
        <p:xfrm>
          <a:off x="6173541" y="1256043"/>
          <a:ext cx="5486498" cy="54356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71056">
                  <a:extLst>
                    <a:ext uri="{9D8B030D-6E8A-4147-A177-3AD203B41FA5}">
                      <a16:colId xmlns:a16="http://schemas.microsoft.com/office/drawing/2014/main" val="2311907265"/>
                    </a:ext>
                  </a:extLst>
                </a:gridCol>
                <a:gridCol w="4215442">
                  <a:extLst>
                    <a:ext uri="{9D8B030D-6E8A-4147-A177-3AD203B41FA5}">
                      <a16:colId xmlns:a16="http://schemas.microsoft.com/office/drawing/2014/main" val="957812369"/>
                    </a:ext>
                  </a:extLst>
                </a:gridCol>
              </a:tblGrid>
              <a:tr h="4786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1" dirty="0"/>
                        <a:t>작업 기간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2023.03.06 ~ 2023.06.13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3839876"/>
                  </a:ext>
                </a:extLst>
              </a:tr>
              <a:tr h="4786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1" dirty="0"/>
                        <a:t>인력 구성</a:t>
                      </a:r>
                      <a:r>
                        <a:rPr lang="en-US" altLang="ko-KR" sz="1050" b="1" dirty="0"/>
                        <a:t>(</a:t>
                      </a:r>
                      <a:r>
                        <a:rPr lang="ko-KR" altLang="en-US" sz="1050" b="1" dirty="0"/>
                        <a:t>기여도</a:t>
                      </a:r>
                      <a:r>
                        <a:rPr lang="en-US" altLang="ko-KR" sz="1050" b="1" dirty="0"/>
                        <a:t>)</a:t>
                      </a:r>
                      <a:endParaRPr lang="ko-KR" altLang="en-US" sz="1050" b="1" dirty="0"/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FE&amp;BE 2</a:t>
                      </a:r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명</a:t>
                      </a:r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기여도 </a:t>
                      </a:r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50%)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2413416"/>
                  </a:ext>
                </a:extLst>
              </a:tr>
              <a:tr h="74444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1" dirty="0"/>
                        <a:t>프로젝트 목적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5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팀 프로젝트로 </a:t>
                      </a:r>
                      <a:r>
                        <a:rPr lang="en-US" altLang="ko-KR" sz="105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Kotlin, </a:t>
                      </a:r>
                      <a:r>
                        <a:rPr lang="ko-KR" altLang="en-US" sz="105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안드로이드에 대한 숙련도 향상과 개발 경험을 위하여 진행함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4427350"/>
                  </a:ext>
                </a:extLst>
              </a:tr>
              <a:tr h="98904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1" dirty="0"/>
                        <a:t>프로젝트 내용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1) </a:t>
                      </a:r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홈 화면</a:t>
                      </a:r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취업 준비생에게 도움이 되는 정보 제공</a:t>
                      </a:r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lvl="0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2) </a:t>
                      </a:r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다짐 화면</a:t>
                      </a:r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취업 준비 기간 동안의 목표와 과정 기록</a:t>
                      </a:r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lvl="0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3) </a:t>
                      </a:r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커뮤니티 화면</a:t>
                      </a:r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취업 준비생들 간의 취업 관련 정보 공유</a:t>
                      </a:r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lvl="0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4) </a:t>
                      </a:r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내 정보 화면</a:t>
                      </a:r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회원탈퇴</a:t>
                      </a:r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로그아웃</a:t>
                      </a:r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비밀번호 변경</a:t>
                      </a:r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0830899"/>
                  </a:ext>
                </a:extLst>
              </a:tr>
              <a:tr h="11175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1" dirty="0"/>
                        <a:t>주요 업무</a:t>
                      </a:r>
                      <a:endParaRPr lang="en-US" altLang="ko-KR" sz="1050" b="1" dirty="0"/>
                    </a:p>
                    <a:p>
                      <a:pPr algn="ctr" latinLnBrk="1"/>
                      <a:r>
                        <a:rPr lang="ko-KR" altLang="en-US" sz="1050" b="1" dirty="0"/>
                        <a:t>및 상세 역할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latinLnBrk="1">
                        <a:buFontTx/>
                        <a:buNone/>
                      </a:pPr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1) </a:t>
                      </a:r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앱 구조 설계</a:t>
                      </a:r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앱 디자인 설계</a:t>
                      </a:r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앱의 기본적인 기능 설계</a:t>
                      </a:r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(navigation bar </a:t>
                      </a:r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등 앱 구조 설계</a:t>
                      </a:r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marL="0" lvl="0" indent="0" latinLnBrk="1">
                        <a:buFontTx/>
                        <a:buNone/>
                      </a:pPr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2) </a:t>
                      </a:r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홈 화면 기능 설계</a:t>
                      </a:r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: Viewpager2</a:t>
                      </a:r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를 활용한 사이트 바로가기 위젯</a:t>
                      </a:r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, random</a:t>
                      </a:r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을 활용한 명언 랜덤 표출</a:t>
                      </a:r>
                    </a:p>
                    <a:p>
                      <a:pPr marL="0" lvl="0" indent="0" latinLnBrk="1">
                        <a:buFontTx/>
                        <a:buNone/>
                      </a:pPr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3) </a:t>
                      </a:r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다짐 화면 제작</a:t>
                      </a:r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en-US" altLang="ko-KR" sz="1050" dirty="0" err="1">
                          <a:solidFill>
                            <a:schemeClr val="tx1"/>
                          </a:solidFill>
                        </a:rPr>
                        <a:t>Calendarview</a:t>
                      </a:r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날짜 선택 시 해당 날짜에 저장되어 있는 오늘의 목표</a:t>
                      </a:r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진행 중인 목표</a:t>
                      </a:r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오늘의 나에게</a:t>
                      </a:r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피드백</a:t>
                      </a:r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) </a:t>
                      </a:r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리스트 출력 리스트 또는 버튼 클릭 시 다짐 세부 화면으로 이동</a:t>
                      </a:r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다짐 세부 화면에서 오늘의 목표</a:t>
                      </a:r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진행 중인 목표</a:t>
                      </a:r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오늘의 나에게 리스트 작성 및 수정</a:t>
                      </a:r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삭제 기능</a:t>
                      </a:r>
                    </a:p>
                    <a:p>
                      <a:pPr marL="0" lvl="0" indent="0" latinLnBrk="1">
                        <a:buFontTx/>
                        <a:buNone/>
                      </a:pPr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4) </a:t>
                      </a:r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자료 조사 및 발표 자료 제작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8314092"/>
                  </a:ext>
                </a:extLst>
              </a:tr>
              <a:tr h="5745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1" dirty="0"/>
                        <a:t>사용언어</a:t>
                      </a:r>
                      <a:endParaRPr lang="en-US" altLang="ko-KR" sz="1050" b="1" dirty="0"/>
                    </a:p>
                    <a:p>
                      <a:pPr algn="ctr" latinLnBrk="1"/>
                      <a:r>
                        <a:rPr lang="ko-KR" altLang="en-US" sz="1050" b="1" dirty="0"/>
                        <a:t>및 개발 환경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Kotlin, Android Studio, Firebase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6216170"/>
                  </a:ext>
                </a:extLst>
              </a:tr>
              <a:tr h="4786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1" dirty="0"/>
                        <a:t>참고 자료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ko-KR" altLang="en-US" sz="1050" dirty="0" err="1">
                          <a:solidFill>
                            <a:schemeClr val="tx1"/>
                          </a:solidFill>
                        </a:rPr>
                        <a:t>깃허브</a:t>
                      </a:r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] </a:t>
                      </a:r>
                      <a:r>
                        <a:rPr lang="en-US" altLang="ko-KR" sz="1050" dirty="0">
                          <a:solidFill>
                            <a:schemeClr val="tx1"/>
                          </a:solidFill>
                          <a:hlinkClick r:id="rId3"/>
                        </a:rPr>
                        <a:t>https://github.com/dellogo/YouthNeverDie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8703793"/>
                  </a:ext>
                </a:extLst>
              </a:tr>
            </a:tbl>
          </a:graphicData>
        </a:graphic>
      </p:graphicFrame>
      <p:pic>
        <p:nvPicPr>
          <p:cNvPr id="9" name="그림 8">
            <a:extLst>
              <a:ext uri="{FF2B5EF4-FFF2-40B4-BE49-F238E27FC236}">
                <a16:creationId xmlns:a16="http://schemas.microsoft.com/office/drawing/2014/main" id="{8F33FAB3-0A74-CDC8-F1FB-EC703FB7E26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402" b="3402"/>
          <a:stretch/>
        </p:blipFill>
        <p:spPr>
          <a:xfrm>
            <a:off x="1432953" y="1195829"/>
            <a:ext cx="2923244" cy="484335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F3682E8-437F-193F-5AF3-3C53B6D15A2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555" b="3408"/>
          <a:stretch/>
        </p:blipFill>
        <p:spPr>
          <a:xfrm>
            <a:off x="2341625" y="1546176"/>
            <a:ext cx="2923244" cy="483502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457886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03.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ForYourDay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앱 구조 설계</a:t>
            </a:r>
          </a:p>
        </p:txBody>
      </p:sp>
      <p:sp>
        <p:nvSpPr>
          <p:cNvPr id="10" name="텍스트 개체 틀 5">
            <a:extLst>
              <a:ext uri="{FF2B5EF4-FFF2-40B4-BE49-F238E27FC236}">
                <a16:creationId xmlns:a16="http://schemas.microsoft.com/office/drawing/2014/main" id="{2327E820-A600-D30B-766D-F8756D283DFC}"/>
              </a:ext>
            </a:extLst>
          </p:cNvPr>
          <p:cNvSpPr txBox="1">
            <a:spLocks/>
          </p:cNvSpPr>
          <p:nvPr/>
        </p:nvSpPr>
        <p:spPr>
          <a:xfrm>
            <a:off x="275220" y="1406741"/>
            <a:ext cx="3289074" cy="4996634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lnSpc>
                <a:spcPct val="150000"/>
              </a:lnSpc>
            </a:pPr>
            <a:r>
              <a:rPr lang="ko-KR" altLang="en-US" b="1" dirty="0"/>
              <a:t>기능 소개</a:t>
            </a:r>
            <a:endParaRPr lang="en-US" altLang="ko-KR" b="1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dirty="0"/>
              <a:t>앱 하단 네비게이션 바 설계</a:t>
            </a:r>
            <a:endParaRPr lang="en-US" altLang="ko-KR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dirty="0"/>
              <a:t>프로젝트 구조 및 디자인 설계</a:t>
            </a:r>
            <a:endParaRPr lang="en-US" altLang="ko-KR" dirty="0"/>
          </a:p>
          <a:p>
            <a:pPr marL="171450" indent="-171450">
              <a:lnSpc>
                <a:spcPct val="150000"/>
              </a:lnSpc>
            </a:pPr>
            <a:r>
              <a:rPr lang="ko-KR" altLang="en-US" b="1" dirty="0"/>
              <a:t>작업 내용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dirty="0" err="1"/>
              <a:t>MainActivity</a:t>
            </a:r>
            <a:r>
              <a:rPr lang="en-US" altLang="ko-KR" dirty="0"/>
              <a:t> </a:t>
            </a:r>
            <a:r>
              <a:rPr lang="ko-KR" altLang="en-US" dirty="0"/>
              <a:t>클래스에서 경로를 설정하는 메서드 설정 후 </a:t>
            </a:r>
            <a:r>
              <a:rPr lang="en-US" altLang="ko-KR" dirty="0"/>
              <a:t>Adapter</a:t>
            </a:r>
            <a:r>
              <a:rPr lang="ko-KR" altLang="en-US" dirty="0"/>
              <a:t>에서 </a:t>
            </a:r>
            <a:r>
              <a:rPr lang="en-US" altLang="ko-KR" dirty="0"/>
              <a:t>Fragment </a:t>
            </a:r>
            <a:r>
              <a:rPr lang="ko-KR" altLang="en-US" dirty="0"/>
              <a:t>연결</a:t>
            </a:r>
            <a:r>
              <a:rPr lang="en-US" altLang="ko-KR" dirty="0"/>
              <a:t>(menu.xml</a:t>
            </a:r>
            <a:r>
              <a:rPr lang="ko-KR" altLang="en-US" dirty="0"/>
              <a:t>에서 메뉴 프론트 설계</a:t>
            </a:r>
            <a:r>
              <a:rPr lang="en-US" altLang="ko-KR" dirty="0"/>
              <a:t>)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F1F64CC-8996-EB5F-3EA9-20F09FD3A0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6984" y="676054"/>
            <a:ext cx="4209116" cy="594587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ABF7514-0635-48EF-BF10-D905967F82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6151" y="3984594"/>
            <a:ext cx="3750772" cy="263733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9118A79-9404-9028-F621-09A60C6B13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6152" y="676054"/>
            <a:ext cx="3750772" cy="3212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0351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03.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ForYourDay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홈 화면 기능 설계</a:t>
            </a:r>
          </a:p>
        </p:txBody>
      </p:sp>
      <p:sp>
        <p:nvSpPr>
          <p:cNvPr id="10" name="텍스트 개체 틀 5">
            <a:extLst>
              <a:ext uri="{FF2B5EF4-FFF2-40B4-BE49-F238E27FC236}">
                <a16:creationId xmlns:a16="http://schemas.microsoft.com/office/drawing/2014/main" id="{2327E820-A600-D30B-766D-F8756D283DFC}"/>
              </a:ext>
            </a:extLst>
          </p:cNvPr>
          <p:cNvSpPr txBox="1">
            <a:spLocks/>
          </p:cNvSpPr>
          <p:nvPr/>
        </p:nvSpPr>
        <p:spPr>
          <a:xfrm>
            <a:off x="275220" y="1406741"/>
            <a:ext cx="3289074" cy="4846015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lnSpc>
                <a:spcPct val="150000"/>
              </a:lnSpc>
            </a:pPr>
            <a:r>
              <a:rPr lang="ko-KR" altLang="en-US" b="1" dirty="0"/>
              <a:t>기능 소개</a:t>
            </a:r>
            <a:endParaRPr lang="en-US" altLang="ko-KR" b="1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dirty="0" err="1"/>
              <a:t>취준생을</a:t>
            </a:r>
            <a:r>
              <a:rPr lang="ko-KR" altLang="en-US" dirty="0"/>
              <a:t> 위한 랜덤 응원 문구</a:t>
            </a:r>
            <a:r>
              <a:rPr lang="en-US" altLang="ko-KR" dirty="0"/>
              <a:t>(</a:t>
            </a:r>
            <a:r>
              <a:rPr lang="ko-KR" altLang="en-US" dirty="0"/>
              <a:t>명언</a:t>
            </a:r>
            <a:r>
              <a:rPr lang="en-US" altLang="ko-KR" dirty="0"/>
              <a:t>)</a:t>
            </a:r>
            <a:r>
              <a:rPr lang="ko-KR" altLang="en-US" dirty="0"/>
              <a:t> 표출</a:t>
            </a:r>
            <a:endParaRPr lang="en-US" altLang="ko-KR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dirty="0" err="1"/>
              <a:t>취준생에게</a:t>
            </a:r>
            <a:r>
              <a:rPr lang="ko-KR" altLang="en-US" dirty="0"/>
              <a:t> 도움되는 사이트 바로가기</a:t>
            </a:r>
          </a:p>
          <a:p>
            <a:pPr marL="171450" indent="-171450">
              <a:lnSpc>
                <a:spcPct val="150000"/>
              </a:lnSpc>
            </a:pPr>
            <a:r>
              <a:rPr lang="ko-KR" altLang="en-US" b="1" dirty="0"/>
              <a:t>작업 내용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dirty="0"/>
              <a:t>Viewpager2</a:t>
            </a:r>
            <a:r>
              <a:rPr lang="ko-KR" altLang="en-US" dirty="0"/>
              <a:t>를 이용한 사이트 바로가기 위젯</a:t>
            </a:r>
            <a:endParaRPr lang="en-US" altLang="ko-KR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dirty="0"/>
              <a:t>random</a:t>
            </a:r>
            <a:r>
              <a:rPr lang="ko-KR" altLang="en-US" dirty="0"/>
              <a:t> 함수를 이용한 명언 랜덤 표출</a:t>
            </a: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61013CF-74B6-65E4-8F6A-8F8E34E8D9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402" b="3402"/>
          <a:stretch/>
        </p:blipFill>
        <p:spPr>
          <a:xfrm>
            <a:off x="3722028" y="942756"/>
            <a:ext cx="3204894" cy="5310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409F0C1-99D3-0A09-E597-56E5A5B51E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8322" y="942756"/>
            <a:ext cx="4826754" cy="1076544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E92C2F59-C9C6-1622-F7CC-ECC4493C81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8320" y="2178222"/>
            <a:ext cx="4826755" cy="407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1315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03.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ForYourDay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다짐 화면 제작</a:t>
            </a:r>
            <a:r>
              <a:rPr lang="en-US" altLang="ko-KR" dirty="0"/>
              <a:t>(1)</a:t>
            </a:r>
            <a:endParaRPr lang="ko-KR" altLang="en-US" dirty="0"/>
          </a:p>
        </p:txBody>
      </p:sp>
      <p:sp>
        <p:nvSpPr>
          <p:cNvPr id="10" name="텍스트 개체 틀 5">
            <a:extLst>
              <a:ext uri="{FF2B5EF4-FFF2-40B4-BE49-F238E27FC236}">
                <a16:creationId xmlns:a16="http://schemas.microsoft.com/office/drawing/2014/main" id="{2327E820-A600-D30B-766D-F8756D283DFC}"/>
              </a:ext>
            </a:extLst>
          </p:cNvPr>
          <p:cNvSpPr txBox="1">
            <a:spLocks/>
          </p:cNvSpPr>
          <p:nvPr/>
        </p:nvSpPr>
        <p:spPr>
          <a:xfrm>
            <a:off x="275219" y="1406741"/>
            <a:ext cx="3659729" cy="4996634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lnSpc>
                <a:spcPct val="150000"/>
              </a:lnSpc>
            </a:pPr>
            <a:r>
              <a:rPr lang="ko-KR" altLang="en-US" b="1" dirty="0"/>
              <a:t>기능 소개</a:t>
            </a:r>
            <a:endParaRPr lang="en-US" altLang="ko-KR" b="1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dirty="0"/>
              <a:t>다짐 메인 화면에서 리스트 또는</a:t>
            </a:r>
            <a:r>
              <a:rPr lang="en-US" altLang="ko-KR" dirty="0"/>
              <a:t> </a:t>
            </a:r>
            <a:r>
              <a:rPr lang="ko-KR" altLang="en-US" dirty="0"/>
              <a:t>우측 하단 버튼 클릭 시 세부 화면으로 이동</a:t>
            </a:r>
            <a:endParaRPr lang="en-US" altLang="ko-KR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dirty="0"/>
              <a:t>다짐 세부 화면에서 작성 아이콘 클릭 시 작성 다이얼로그 표출</a:t>
            </a:r>
            <a:endParaRPr lang="en-US" altLang="ko-KR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dirty="0"/>
              <a:t>다짐 세부 화면에서 리스트를 길게 누를 경우 수정 및 삭제 다이얼로그 표출</a:t>
            </a:r>
          </a:p>
          <a:p>
            <a:pPr marL="171450" indent="-171450">
              <a:lnSpc>
                <a:spcPct val="150000"/>
              </a:lnSpc>
            </a:pPr>
            <a:r>
              <a:rPr lang="ko-KR" altLang="en-US" b="1" dirty="0"/>
              <a:t>작업 내용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dirty="0" err="1"/>
              <a:t>CalendarView</a:t>
            </a:r>
            <a:r>
              <a:rPr lang="en-US" altLang="ko-KR" dirty="0"/>
              <a:t> </a:t>
            </a:r>
            <a:r>
              <a:rPr lang="ko-KR" altLang="en-US" dirty="0"/>
              <a:t>위젯을 이용한 다짐 메인 화면 캘린더</a:t>
            </a:r>
            <a:endParaRPr lang="en-US" altLang="ko-KR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dirty="0" err="1"/>
              <a:t>ListView</a:t>
            </a:r>
            <a:r>
              <a:rPr lang="en-US" altLang="ko-KR" dirty="0"/>
              <a:t> </a:t>
            </a:r>
            <a:r>
              <a:rPr lang="ko-KR" altLang="en-US" dirty="0"/>
              <a:t>위젯과 </a:t>
            </a:r>
            <a:r>
              <a:rPr lang="en-US" altLang="ko-KR" dirty="0"/>
              <a:t>listview.xml,</a:t>
            </a:r>
            <a:r>
              <a:rPr lang="ko-KR" altLang="en-US" dirty="0"/>
              <a:t> </a:t>
            </a:r>
            <a:r>
              <a:rPr lang="en-US" altLang="ko-KR" dirty="0" err="1"/>
              <a:t>ListViewAdapter</a:t>
            </a:r>
            <a:r>
              <a:rPr lang="ko-KR" altLang="en-US" dirty="0"/>
              <a:t>를 이용한 리스트 표출 및 다이얼로그 팝업 연결</a:t>
            </a:r>
            <a:endParaRPr lang="en-US" altLang="ko-KR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49636D5-6C95-ECEF-1641-EE69740F59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674" b="3802"/>
          <a:stretch/>
        </p:blipFill>
        <p:spPr>
          <a:xfrm>
            <a:off x="4105822" y="672649"/>
            <a:ext cx="1819305" cy="299252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DE8D62B-1263-19FB-6D60-F083EFB871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809" b="3761"/>
          <a:stretch/>
        </p:blipFill>
        <p:spPr>
          <a:xfrm>
            <a:off x="4105822" y="3758479"/>
            <a:ext cx="1821182" cy="299252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DBD7049-116C-CBE9-06B2-77BC94D1A1B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402" b="3402"/>
          <a:stretch/>
        </p:blipFill>
        <p:spPr>
          <a:xfrm>
            <a:off x="6096000" y="672648"/>
            <a:ext cx="1806162" cy="299252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A72F0E1-EFE5-4E36-94B0-624387251A8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538" b="3538"/>
          <a:stretch/>
        </p:blipFill>
        <p:spPr>
          <a:xfrm>
            <a:off x="8071157" y="672645"/>
            <a:ext cx="1811452" cy="299252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5899614-D903-9F9E-3BA8-6DA43CE2C95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3809" b="3537"/>
          <a:stretch/>
        </p:blipFill>
        <p:spPr>
          <a:xfrm>
            <a:off x="10051605" y="672645"/>
            <a:ext cx="1816772" cy="299252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93370AB-73E9-BD33-1D3B-5EC4AE089D2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3674" b="3401"/>
          <a:stretch/>
        </p:blipFill>
        <p:spPr>
          <a:xfrm>
            <a:off x="8071157" y="3758477"/>
            <a:ext cx="1811452" cy="299252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4EA3AC9-8261-EA51-78ED-108D23F9807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42" t="3538" r="-242" b="3129"/>
          <a:stretch/>
        </p:blipFill>
        <p:spPr>
          <a:xfrm>
            <a:off x="10051605" y="3758479"/>
            <a:ext cx="1803531" cy="299252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A7F07965-32F9-E0BB-7885-1F0128B3F1A4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3539" b="3401"/>
          <a:stretch/>
        </p:blipFill>
        <p:spPr>
          <a:xfrm>
            <a:off x="6094679" y="3758477"/>
            <a:ext cx="1808804" cy="299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9828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7"/>
          <p:cNvSpPr>
            <a:spLocks noGrp="1"/>
          </p:cNvSpPr>
          <p:nvPr>
            <p:ph type="body" sz="quarter" idx="10"/>
          </p:nvPr>
        </p:nvSpPr>
        <p:spPr>
          <a:xfrm>
            <a:off x="2009587" y="1075205"/>
            <a:ext cx="476412" cy="313932"/>
          </a:xfrm>
        </p:spPr>
        <p:txBody>
          <a:bodyPr/>
          <a:lstStyle/>
          <a:p>
            <a:r>
              <a:rPr lang="en-US" altLang="ko-KR" dirty="0"/>
              <a:t>01.</a:t>
            </a:r>
            <a:endParaRPr lang="ko-KR" altLang="en-US" dirty="0"/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SETINO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12"/>
          </p:nvPr>
        </p:nvSpPr>
        <p:spPr>
          <a:xfrm>
            <a:off x="6164262" y="4173539"/>
            <a:ext cx="5601639" cy="1928004"/>
          </a:xfrm>
        </p:spPr>
        <p:txBody>
          <a:bodyPr/>
          <a:lstStyle/>
          <a:p>
            <a:r>
              <a:rPr lang="ko-KR" altLang="en-US" dirty="0"/>
              <a:t>욕실 가구 브랜드인 </a:t>
            </a:r>
            <a:r>
              <a:rPr lang="en-US" altLang="ko-KR" dirty="0"/>
              <a:t>BATINO</a:t>
            </a:r>
            <a:r>
              <a:rPr lang="ko-KR" altLang="en-US" dirty="0"/>
              <a:t>를 벤치마킹해 제작하였습니다</a:t>
            </a:r>
            <a:endParaRPr lang="en-US" altLang="ko-KR" dirty="0"/>
          </a:p>
          <a:p>
            <a:r>
              <a:rPr lang="en-US" altLang="ko-KR" dirty="0"/>
              <a:t>HTML</a:t>
            </a:r>
            <a:r>
              <a:rPr lang="ko-KR" altLang="en-US" dirty="0"/>
              <a:t>과 </a:t>
            </a:r>
            <a:r>
              <a:rPr lang="en-US" altLang="ko-KR" dirty="0"/>
              <a:t>CSS, JavaScript</a:t>
            </a:r>
            <a:r>
              <a:rPr lang="ko-KR" altLang="en-US" dirty="0"/>
              <a:t>를 사용해 제작한 </a:t>
            </a:r>
            <a:r>
              <a:rPr lang="en-US" altLang="ko-KR" dirty="0"/>
              <a:t>Frontend</a:t>
            </a:r>
            <a:r>
              <a:rPr lang="ko-KR" altLang="en-US" dirty="0"/>
              <a:t> 홈페이지입니다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398315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03.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ForYourDay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다짐 화면 제작</a:t>
            </a:r>
            <a:r>
              <a:rPr lang="en-US" altLang="ko-KR" dirty="0"/>
              <a:t>(2)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43CF8AE-7A10-EC97-161B-53FC1E6B15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2128" y="3334954"/>
            <a:ext cx="3301826" cy="343306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183E7C30-2B63-6AF9-92B4-630BE8F950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520" y="1231642"/>
            <a:ext cx="4594075" cy="2469336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7732F6D4-6CB5-40A8-26F2-84E7258B2D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519" y="3765745"/>
            <a:ext cx="4594075" cy="3002269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1CA9CF4A-4A73-DC8B-9497-5D18583B42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82128" y="771939"/>
            <a:ext cx="4671448" cy="2469336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B22994D9-6D22-6A3A-CE66-D61C384E70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21964" y="771939"/>
            <a:ext cx="2144099" cy="1075911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2C3A6AA0-6FFD-E3B4-2E25-D94797DB3A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21964" y="1933575"/>
            <a:ext cx="2144099" cy="1307700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5826F054-2AA6-011D-C503-2221A93528D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51488" y="3334954"/>
            <a:ext cx="3514576" cy="3425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5912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03.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ForYourDay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다짐 화면 제작</a:t>
            </a:r>
            <a:r>
              <a:rPr lang="en-US" altLang="ko-KR" dirty="0"/>
              <a:t>(3)</a:t>
            </a:r>
            <a:endParaRPr lang="ko-KR" altLang="en-US" dirty="0"/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B8852032-04E8-DC33-5CCA-77CBCD974EA6}"/>
              </a:ext>
            </a:extLst>
          </p:cNvPr>
          <p:cNvGrpSpPr/>
          <p:nvPr/>
        </p:nvGrpSpPr>
        <p:grpSpPr>
          <a:xfrm>
            <a:off x="3118124" y="1123097"/>
            <a:ext cx="3073700" cy="5505682"/>
            <a:chOff x="859099" y="1234205"/>
            <a:chExt cx="3073700" cy="5505682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8FAB2646-77D0-2AAA-024A-66A3010BD44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59099" y="1234205"/>
              <a:ext cx="3073700" cy="2734179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67D5D157-4B5E-7FD9-8D82-A868BA60C51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59099" y="4005708"/>
              <a:ext cx="3073700" cy="2734179"/>
            </a:xfrm>
            <a:prstGeom prst="rect">
              <a:avLst/>
            </a:prstGeom>
          </p:spPr>
        </p:pic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73760EE2-C45A-B5A8-D0F8-839F7B10F3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5761" y="657542"/>
            <a:ext cx="3014361" cy="3849719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CAD4159F-7B75-1D3E-0405-0F95BA1F01E9}"/>
              </a:ext>
            </a:extLst>
          </p:cNvPr>
          <p:cNvGrpSpPr/>
          <p:nvPr/>
        </p:nvGrpSpPr>
        <p:grpSpPr>
          <a:xfrm>
            <a:off x="9294059" y="657542"/>
            <a:ext cx="2819508" cy="5971237"/>
            <a:chOff x="8623524" y="165600"/>
            <a:chExt cx="3377061" cy="7280500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F39A0F1A-28A2-8312-87F5-AAF52E4B20D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623524" y="165600"/>
              <a:ext cx="3372424" cy="3986522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8FC28159-C73D-6206-F8FE-F9BB80163AD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623524" y="4152122"/>
              <a:ext cx="3377061" cy="3293978"/>
            </a:xfrm>
            <a:prstGeom prst="rect">
              <a:avLst/>
            </a:prstGeom>
          </p:spPr>
        </p:pic>
      </p:grpSp>
      <p:pic>
        <p:nvPicPr>
          <p:cNvPr id="29" name="그림 28">
            <a:extLst>
              <a:ext uri="{FF2B5EF4-FFF2-40B4-BE49-F238E27FC236}">
                <a16:creationId xmlns:a16="http://schemas.microsoft.com/office/drawing/2014/main" id="{2618C9A5-68CF-6884-5425-F165D7938668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74329" y="1123097"/>
            <a:ext cx="2997931" cy="2239228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3B2EC0EA-4A15-F63E-62E9-380C6DEDC42D}"/>
              </a:ext>
            </a:extLst>
          </p:cNvPr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6235761" y="4542847"/>
            <a:ext cx="3014361" cy="2085932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3089406F-C1B0-E61B-7A14-6F18254181B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434" y="3400425"/>
            <a:ext cx="2993826" cy="3228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54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03.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ForYourDay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다짐 화면 제작</a:t>
            </a:r>
            <a:r>
              <a:rPr lang="en-US" altLang="ko-KR" dirty="0"/>
              <a:t>(4)</a:t>
            </a:r>
            <a:endParaRPr lang="ko-KR" altLang="en-US" dirty="0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0A679C09-4DDC-E46F-D856-180CF1FCDB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913" y="1227178"/>
            <a:ext cx="3902943" cy="555891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CB14925-AA5B-F9DE-517B-EC6B788166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6385" y="658334"/>
            <a:ext cx="4197608" cy="3081229"/>
          </a:xfrm>
          <a:prstGeom prst="rect">
            <a:avLst/>
          </a:prstGeom>
        </p:spPr>
      </p:pic>
      <p:grpSp>
        <p:nvGrpSpPr>
          <p:cNvPr id="25" name="그룹 24">
            <a:extLst>
              <a:ext uri="{FF2B5EF4-FFF2-40B4-BE49-F238E27FC236}">
                <a16:creationId xmlns:a16="http://schemas.microsoft.com/office/drawing/2014/main" id="{A74D2668-3738-B80A-2F86-A2446EAE7DA7}"/>
              </a:ext>
            </a:extLst>
          </p:cNvPr>
          <p:cNvGrpSpPr/>
          <p:nvPr/>
        </p:nvGrpSpPr>
        <p:grpSpPr>
          <a:xfrm>
            <a:off x="8346390" y="658334"/>
            <a:ext cx="3710476" cy="6127761"/>
            <a:chOff x="6632986" y="-108351"/>
            <a:chExt cx="5768841" cy="8601818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D039F9D2-81E1-BC6F-5D79-B78551DD6D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776"/>
            <a:stretch/>
          </p:blipFill>
          <p:spPr>
            <a:xfrm>
              <a:off x="6632986" y="3785806"/>
              <a:ext cx="5768840" cy="4707661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F9B4C04C-2EB4-B538-3598-ED90581F236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632987" y="-108351"/>
              <a:ext cx="5768840" cy="3894157"/>
            </a:xfrm>
            <a:prstGeom prst="rect">
              <a:avLst/>
            </a:prstGeom>
          </p:spPr>
        </p:pic>
      </p:grpSp>
      <p:pic>
        <p:nvPicPr>
          <p:cNvPr id="27" name="그림 26">
            <a:extLst>
              <a:ext uri="{FF2B5EF4-FFF2-40B4-BE49-F238E27FC236}">
                <a16:creationId xmlns:a16="http://schemas.microsoft.com/office/drawing/2014/main" id="{0B4E5609-1636-5F58-EF8A-BD532B712C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86384" y="3790732"/>
            <a:ext cx="4197609" cy="2995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095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61694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01.</a:t>
            </a: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SETINO</a:t>
            </a:r>
            <a:endParaRPr lang="ko-KR" altLang="en-US" dirty="0"/>
          </a:p>
        </p:txBody>
      </p:sp>
      <p:graphicFrame>
        <p:nvGraphicFramePr>
          <p:cNvPr id="10" name="표 10">
            <a:extLst>
              <a:ext uri="{FF2B5EF4-FFF2-40B4-BE49-F238E27FC236}">
                <a16:creationId xmlns:a16="http://schemas.microsoft.com/office/drawing/2014/main" id="{F4B8BBE9-AAA7-4C31-AA07-C7622097E1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7365904"/>
              </p:ext>
            </p:extLst>
          </p:nvPr>
        </p:nvGraphicFramePr>
        <p:xfrm>
          <a:off x="6173541" y="1256043"/>
          <a:ext cx="5486498" cy="528115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71056">
                  <a:extLst>
                    <a:ext uri="{9D8B030D-6E8A-4147-A177-3AD203B41FA5}">
                      <a16:colId xmlns:a16="http://schemas.microsoft.com/office/drawing/2014/main" val="2311907265"/>
                    </a:ext>
                  </a:extLst>
                </a:gridCol>
                <a:gridCol w="4215442">
                  <a:extLst>
                    <a:ext uri="{9D8B030D-6E8A-4147-A177-3AD203B41FA5}">
                      <a16:colId xmlns:a16="http://schemas.microsoft.com/office/drawing/2014/main" val="957812369"/>
                    </a:ext>
                  </a:extLst>
                </a:gridCol>
              </a:tblGrid>
              <a:tr h="4786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1" dirty="0"/>
                        <a:t>작업 기간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2023.09.18 ~ 2023.09.25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3839876"/>
                  </a:ext>
                </a:extLst>
              </a:tr>
              <a:tr h="4786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1" dirty="0"/>
                        <a:t>인력 구성</a:t>
                      </a:r>
                      <a:r>
                        <a:rPr lang="en-US" altLang="ko-KR" sz="1050" b="1" dirty="0"/>
                        <a:t>(</a:t>
                      </a:r>
                      <a:r>
                        <a:rPr lang="ko-KR" altLang="en-US" sz="1050" b="1" dirty="0"/>
                        <a:t>기여도</a:t>
                      </a:r>
                      <a:r>
                        <a:rPr lang="en-US" altLang="ko-KR" sz="1050" b="1" dirty="0"/>
                        <a:t>)</a:t>
                      </a:r>
                      <a:endParaRPr lang="ko-KR" altLang="en-US" sz="1050" b="1" dirty="0"/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FE 1</a:t>
                      </a:r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명</a:t>
                      </a:r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기여도 </a:t>
                      </a:r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100%)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2413416"/>
                  </a:ext>
                </a:extLst>
              </a:tr>
              <a:tr h="9625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1" dirty="0"/>
                        <a:t>프로젝트 목적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latinLnBrk="1"/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∙ 개인 프로젝트로 </a:t>
                      </a:r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HTML, CSS, JS </a:t>
                      </a:r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사용 경험 및 숙련도 향상을 위하여 진행함</a:t>
                      </a:r>
                      <a:endParaRPr lang="en-US" altLang="ko-KR" sz="1050" dirty="0">
                        <a:solidFill>
                          <a:schemeClr val="tx1"/>
                        </a:solidFill>
                      </a:endParaRPr>
                    </a:p>
                    <a:p>
                      <a:pPr lvl="0" latinLnBrk="1"/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∙ </a:t>
                      </a:r>
                      <a:r>
                        <a:rPr lang="en-US" altLang="ko-KR" sz="1050" dirty="0" err="1">
                          <a:solidFill>
                            <a:schemeClr val="tx1"/>
                          </a:solidFill>
                        </a:rPr>
                        <a:t>Javascript</a:t>
                      </a:r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를 최대한 활용해 추후 </a:t>
                      </a:r>
                      <a:r>
                        <a:rPr lang="ko-KR" altLang="en-US" sz="1050" dirty="0" err="1">
                          <a:solidFill>
                            <a:schemeClr val="tx1"/>
                          </a:solidFill>
                        </a:rPr>
                        <a:t>백엔드와</a:t>
                      </a:r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 연계하기 좋은 프론트를 제작하고자 함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4427350"/>
                  </a:ext>
                </a:extLst>
              </a:tr>
              <a:tr h="77378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1" dirty="0"/>
                        <a:t>프로젝트 내용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latinLnBrk="1"/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브랜드 소개</a:t>
                      </a:r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상품 목록</a:t>
                      </a:r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향수 브랜드 홈페이지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0830899"/>
                  </a:ext>
                </a:extLst>
              </a:tr>
              <a:tr h="153429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1" dirty="0"/>
                        <a:t>주요 업무</a:t>
                      </a:r>
                      <a:endParaRPr lang="en-US" altLang="ko-KR" sz="1050" b="1" dirty="0"/>
                    </a:p>
                    <a:p>
                      <a:pPr algn="ctr" latinLnBrk="1"/>
                      <a:r>
                        <a:rPr lang="ko-KR" altLang="en-US" sz="1050" b="1" dirty="0"/>
                        <a:t>및 상세 역할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latinLnBrk="1">
                        <a:buFontTx/>
                        <a:buNone/>
                      </a:pPr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1) </a:t>
                      </a:r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메인 화면</a:t>
                      </a:r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일정 시간 지나면 배경색</a:t>
                      </a:r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좌측 숫자</a:t>
                      </a:r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중앙 상품 사진</a:t>
                      </a:r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우측 바 길이</a:t>
                      </a:r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중앙 하단 상품명 변경</a:t>
                      </a:r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marL="0" lvl="0" indent="0" latinLnBrk="1">
                        <a:buFontTx/>
                        <a:buNone/>
                      </a:pPr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2) </a:t>
                      </a:r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브랜드 화면</a:t>
                      </a:r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스크롤 기능</a:t>
                      </a:r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marL="0" lvl="0" indent="0" latinLnBrk="1">
                        <a:buFontTx/>
                        <a:buNone/>
                      </a:pPr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3) </a:t>
                      </a:r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상품 화면</a:t>
                      </a:r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무한 스크롤 기능</a:t>
                      </a:r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marL="0" lvl="0" indent="0" latinLnBrk="1">
                        <a:buFontTx/>
                        <a:buNone/>
                      </a:pPr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4) </a:t>
                      </a:r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상품 상세 화면</a:t>
                      </a:r>
                    </a:p>
                    <a:p>
                      <a:pPr marL="0" lvl="0" indent="0" latinLnBrk="1">
                        <a:buFontTx/>
                        <a:buNone/>
                      </a:pPr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5) </a:t>
                      </a:r>
                      <a:r>
                        <a:rPr lang="ko-KR" altLang="en-US" sz="1050" dirty="0" err="1">
                          <a:solidFill>
                            <a:schemeClr val="tx1"/>
                          </a:solidFill>
                        </a:rPr>
                        <a:t>컨택</a:t>
                      </a:r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 화면</a:t>
                      </a:r>
                    </a:p>
                    <a:p>
                      <a:pPr marL="0" lvl="0" indent="0" latinLnBrk="1">
                        <a:buFontTx/>
                        <a:buNone/>
                      </a:pPr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6) </a:t>
                      </a:r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메뉴 화면</a:t>
                      </a:r>
                    </a:p>
                    <a:p>
                      <a:pPr marL="0" lvl="0" indent="0" latinLnBrk="1">
                        <a:buFontTx/>
                        <a:buNone/>
                      </a:pPr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7) </a:t>
                      </a:r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시작 애니메이션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8314092"/>
                  </a:ext>
                </a:extLst>
              </a:tr>
              <a:tr h="5745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1" dirty="0"/>
                        <a:t>사용언어</a:t>
                      </a:r>
                      <a:endParaRPr lang="en-US" altLang="ko-KR" sz="1050" b="1" dirty="0"/>
                    </a:p>
                    <a:p>
                      <a:pPr algn="ctr" latinLnBrk="1"/>
                      <a:r>
                        <a:rPr lang="ko-KR" altLang="en-US" sz="1050" b="1" dirty="0"/>
                        <a:t>및 개발 환경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HTML, CSS, JavaScript, Visual Studio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6216170"/>
                  </a:ext>
                </a:extLst>
              </a:tr>
              <a:tr h="4786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1" dirty="0"/>
                        <a:t>참고 자료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페이지 링크</a:t>
                      </a:r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] </a:t>
                      </a:r>
                      <a:r>
                        <a:rPr lang="en-US" altLang="ko-KR" sz="1050" dirty="0">
                          <a:solidFill>
                            <a:schemeClr val="tx1"/>
                          </a:solidFill>
                          <a:hlinkClick r:id="rId2"/>
                        </a:rPr>
                        <a:t>https://dellogo.github.io/SETINO/</a:t>
                      </a:r>
                      <a:endParaRPr lang="en-US" altLang="ko-KR" sz="1050" dirty="0">
                        <a:solidFill>
                          <a:schemeClr val="tx1"/>
                        </a:solidFill>
                      </a:endParaRPr>
                    </a:p>
                    <a:p>
                      <a:pPr lvl="0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ko-KR" altLang="en-US" sz="1050" dirty="0" err="1">
                          <a:solidFill>
                            <a:schemeClr val="tx1"/>
                          </a:solidFill>
                        </a:rPr>
                        <a:t>깃허브</a:t>
                      </a:r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 링크</a:t>
                      </a:r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] </a:t>
                      </a:r>
                      <a:r>
                        <a:rPr lang="en-US" altLang="ko-KR" sz="1050" dirty="0">
                          <a:solidFill>
                            <a:schemeClr val="tx1"/>
                          </a:solidFill>
                          <a:hlinkClick r:id="rId3"/>
                        </a:rPr>
                        <a:t>https://github.com/dellogo/SETINO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8703793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516003FD-21AD-612C-0913-239F01B122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919" y="1184004"/>
            <a:ext cx="4916304" cy="266281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3A598A3-93CB-C980-6824-D18B00A500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7512" y="3429000"/>
            <a:ext cx="4916303" cy="2662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4787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01.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SETINO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리스트 </a:t>
            </a:r>
            <a:r>
              <a:rPr lang="en-US" altLang="ko-KR" dirty="0"/>
              <a:t>DB</a:t>
            </a:r>
            <a:r>
              <a:rPr lang="ko-KR" altLang="en-US" dirty="0"/>
              <a:t> 불러오기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>
          <a:xfrm>
            <a:off x="315913" y="3720699"/>
            <a:ext cx="4004878" cy="2047949"/>
          </a:xfrm>
        </p:spPr>
        <p:txBody>
          <a:bodyPr/>
          <a:lstStyle/>
          <a:p>
            <a:pPr marL="171450" indent="-171450">
              <a:lnSpc>
                <a:spcPct val="150000"/>
              </a:lnSpc>
            </a:pPr>
            <a:r>
              <a:rPr lang="ko-KR" altLang="en-US" b="1" dirty="0"/>
              <a:t>기능 소개 </a:t>
            </a:r>
            <a:r>
              <a:rPr lang="en-US" altLang="ko-KR" b="1" dirty="0"/>
              <a:t>&amp;</a:t>
            </a:r>
            <a:r>
              <a:rPr lang="ko-KR" altLang="en-US" b="1" dirty="0"/>
              <a:t> 작업 내용</a:t>
            </a:r>
            <a:endParaRPr lang="en-US" altLang="ko-KR" b="1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dirty="0"/>
              <a:t>Item_list.js</a:t>
            </a:r>
            <a:r>
              <a:rPr lang="ko-KR" altLang="en-US" dirty="0"/>
              <a:t>에서 리스트 불러오기</a:t>
            </a:r>
            <a:endParaRPr lang="en-US" altLang="ko-KR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dirty="0"/>
              <a:t>처음 </a:t>
            </a:r>
            <a:r>
              <a:rPr lang="en-US" altLang="ko-KR" dirty="0"/>
              <a:t>5</a:t>
            </a:r>
            <a:r>
              <a:rPr lang="ko-KR" altLang="en-US" dirty="0"/>
              <a:t>개 불러오고 특정 위치에서 스크롤 할 때마다 </a:t>
            </a:r>
            <a:r>
              <a:rPr lang="en-US" altLang="ko-KR" dirty="0"/>
              <a:t>5</a:t>
            </a:r>
            <a:r>
              <a:rPr lang="ko-KR" altLang="en-US" dirty="0"/>
              <a:t>개 추가 생성</a:t>
            </a:r>
            <a:r>
              <a:rPr lang="en-US" altLang="ko-KR" dirty="0"/>
              <a:t>(</a:t>
            </a:r>
            <a:r>
              <a:rPr lang="ko-KR" altLang="en-US" dirty="0"/>
              <a:t>무한 스크롤</a:t>
            </a:r>
            <a:r>
              <a:rPr lang="en-US" altLang="ko-KR" dirty="0"/>
              <a:t>)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19F6AC1-9EDF-EFF2-9A6E-69B30684E9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2604" y="909801"/>
            <a:ext cx="4004878" cy="562179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37DB37E6-D1B0-9858-DE6C-F43E43B78B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913" y="1476358"/>
            <a:ext cx="3961168" cy="188155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FCAA3317-40EF-16D3-C1F4-F4E37027D8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5043" y="1348029"/>
            <a:ext cx="5454350" cy="532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3226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7"/>
          <p:cNvSpPr>
            <a:spLocks noGrp="1"/>
          </p:cNvSpPr>
          <p:nvPr>
            <p:ph type="body" sz="quarter" idx="10"/>
          </p:nvPr>
        </p:nvSpPr>
        <p:spPr>
          <a:xfrm>
            <a:off x="2009587" y="1075205"/>
            <a:ext cx="476412" cy="313932"/>
          </a:xfrm>
        </p:spPr>
        <p:txBody>
          <a:bodyPr/>
          <a:lstStyle/>
          <a:p>
            <a:r>
              <a:rPr lang="en-US" altLang="ko-KR" dirty="0"/>
              <a:t>02.</a:t>
            </a:r>
            <a:endParaRPr lang="ko-KR" altLang="en-US" dirty="0"/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DOGOMI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견주와</a:t>
            </a:r>
            <a:r>
              <a:rPr lang="ko-KR" altLang="en-US" dirty="0"/>
              <a:t> 반려견을 위한 훈련소 및 훈련 예약 사이트로</a:t>
            </a:r>
            <a:endParaRPr lang="en-US" altLang="ko-KR" dirty="0"/>
          </a:p>
          <a:p>
            <a:r>
              <a:rPr lang="ko-KR" altLang="en-US" dirty="0"/>
              <a:t>하트독을 벤치마킹해 기획하였습니다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566480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, 스크린샷, 평행, 도표이(가) 표시된 사진&#10;&#10;자동 생성된 설명">
            <a:extLst>
              <a:ext uri="{FF2B5EF4-FFF2-40B4-BE49-F238E27FC236}">
                <a16:creationId xmlns:a16="http://schemas.microsoft.com/office/drawing/2014/main" id="{E269136A-6FA1-B4DC-896E-3C53D05F269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029" y="838946"/>
            <a:ext cx="4920541" cy="3239339"/>
          </a:xfrm>
          <a:prstGeom prst="rect">
            <a:avLst/>
          </a:prstGeom>
        </p:spPr>
      </p:pic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02.</a:t>
            </a: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DOGOMI</a:t>
            </a:r>
            <a:endParaRPr lang="ko-KR" altLang="en-US" dirty="0"/>
          </a:p>
        </p:txBody>
      </p:sp>
      <p:graphicFrame>
        <p:nvGraphicFramePr>
          <p:cNvPr id="10" name="표 10">
            <a:extLst>
              <a:ext uri="{FF2B5EF4-FFF2-40B4-BE49-F238E27FC236}">
                <a16:creationId xmlns:a16="http://schemas.microsoft.com/office/drawing/2014/main" id="{F4B8BBE9-AAA7-4C31-AA07-C7622097E1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9506398"/>
              </p:ext>
            </p:extLst>
          </p:nvPr>
        </p:nvGraphicFramePr>
        <p:xfrm>
          <a:off x="6173541" y="1256043"/>
          <a:ext cx="5486498" cy="528115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71056">
                  <a:extLst>
                    <a:ext uri="{9D8B030D-6E8A-4147-A177-3AD203B41FA5}">
                      <a16:colId xmlns:a16="http://schemas.microsoft.com/office/drawing/2014/main" val="2311907265"/>
                    </a:ext>
                  </a:extLst>
                </a:gridCol>
                <a:gridCol w="4215442">
                  <a:extLst>
                    <a:ext uri="{9D8B030D-6E8A-4147-A177-3AD203B41FA5}">
                      <a16:colId xmlns:a16="http://schemas.microsoft.com/office/drawing/2014/main" val="957812369"/>
                    </a:ext>
                  </a:extLst>
                </a:gridCol>
              </a:tblGrid>
              <a:tr h="4786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1" dirty="0"/>
                        <a:t>작업 기간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2023.11.13 ~ 2023.11.27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3839876"/>
                  </a:ext>
                </a:extLst>
              </a:tr>
              <a:tr h="4786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1" dirty="0"/>
                        <a:t>인력 구성</a:t>
                      </a:r>
                      <a:r>
                        <a:rPr lang="en-US" altLang="ko-KR" sz="1050" b="1" dirty="0"/>
                        <a:t>(</a:t>
                      </a:r>
                      <a:r>
                        <a:rPr lang="ko-KR" altLang="en-US" sz="1050" b="1" dirty="0"/>
                        <a:t>기여도</a:t>
                      </a:r>
                      <a:r>
                        <a:rPr lang="en-US" altLang="ko-KR" sz="1050" b="1" dirty="0"/>
                        <a:t>)</a:t>
                      </a:r>
                      <a:endParaRPr lang="ko-KR" altLang="en-US" sz="1050" b="1" dirty="0"/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FE 1</a:t>
                      </a:r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명</a:t>
                      </a:r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, BE 4</a:t>
                      </a:r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명</a:t>
                      </a:r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기여도 </a:t>
                      </a:r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30%)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2413416"/>
                  </a:ext>
                </a:extLst>
              </a:tr>
              <a:tr h="9625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1" dirty="0"/>
                        <a:t>프로젝트 목적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5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팀 프로젝트로 </a:t>
                      </a:r>
                      <a:r>
                        <a:rPr lang="en-US" altLang="ko-KR" sz="105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Java, MySQL, </a:t>
                      </a:r>
                      <a:r>
                        <a:rPr lang="en-US" altLang="ko-KR" sz="105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MyBatis</a:t>
                      </a:r>
                      <a:r>
                        <a:rPr lang="en-US" altLang="ko-KR" sz="105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105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사용 경험 및 숙련도 향상과 팀원 간의 협업 경험을 쌓기 위하여 진행함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4427350"/>
                  </a:ext>
                </a:extLst>
              </a:tr>
              <a:tr h="77378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1" dirty="0"/>
                        <a:t>프로젝트 내용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latinLnBrk="1"/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애견훈련소 리스트 정보 조회 및 검색</a:t>
                      </a:r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훈련소별 훈련 예약 및 리뷰 조회</a:t>
                      </a:r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&amp;</a:t>
                      </a:r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작성</a:t>
                      </a:r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견주들이 소통할 수 있는 커뮤니티 조회</a:t>
                      </a:r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&amp;</a:t>
                      </a:r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작성</a:t>
                      </a:r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회원가입 및 로그인</a:t>
                      </a:r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50" dirty="0" err="1">
                          <a:solidFill>
                            <a:schemeClr val="tx1"/>
                          </a:solidFill>
                        </a:rPr>
                        <a:t>견주와</a:t>
                      </a:r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 훈련소 각각의 마이페이지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0830899"/>
                  </a:ext>
                </a:extLst>
              </a:tr>
              <a:tr h="153429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1" dirty="0"/>
                        <a:t>주요 업무</a:t>
                      </a:r>
                      <a:endParaRPr lang="en-US" altLang="ko-KR" sz="1050" b="1" dirty="0"/>
                    </a:p>
                    <a:p>
                      <a:pPr algn="ctr" latinLnBrk="1"/>
                      <a:r>
                        <a:rPr lang="ko-KR" altLang="en-US" sz="1050" b="1" dirty="0"/>
                        <a:t>및 상세 역할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latinLnBrk="1">
                        <a:buFontTx/>
                        <a:buNone/>
                      </a:pPr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1) </a:t>
                      </a:r>
                      <a:r>
                        <a:rPr lang="ko-KR" altLang="en-US" sz="1050" dirty="0" err="1">
                          <a:solidFill>
                            <a:schemeClr val="tx1"/>
                          </a:solidFill>
                        </a:rPr>
                        <a:t>견주</a:t>
                      </a:r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 마이페이지 </a:t>
                      </a:r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ko-KR" altLang="en-US" sz="1050" dirty="0" err="1">
                          <a:solidFill>
                            <a:schemeClr val="tx1"/>
                          </a:solidFill>
                        </a:rPr>
                        <a:t>내정보</a:t>
                      </a:r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 수정</a:t>
                      </a:r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50" dirty="0" err="1">
                          <a:solidFill>
                            <a:schemeClr val="tx1"/>
                          </a:solidFill>
                        </a:rPr>
                        <a:t>반려견</a:t>
                      </a:r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 등록</a:t>
                      </a:r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수정</a:t>
                      </a:r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삭제</a:t>
                      </a:r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작성한 리뷰</a:t>
                      </a:r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게시물</a:t>
                      </a:r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예약</a:t>
                      </a:r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찜 내역</a:t>
                      </a:r>
                    </a:p>
                    <a:p>
                      <a:pPr marL="0" lvl="0" indent="0" latinLnBrk="1">
                        <a:buFontTx/>
                        <a:buNone/>
                      </a:pPr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2) </a:t>
                      </a:r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훈련소 마이페이지 </a:t>
                      </a:r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훈련소정보 수정</a:t>
                      </a:r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사진등록 및 수정</a:t>
                      </a:r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훈련과목 등록</a:t>
                      </a:r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수정</a:t>
                      </a:r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삭제</a:t>
                      </a:r>
                    </a:p>
                    <a:p>
                      <a:pPr marL="0" lvl="0" indent="0" latinLnBrk="1">
                        <a:buFontTx/>
                        <a:buNone/>
                      </a:pPr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3) </a:t>
                      </a:r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데이터베이스</a:t>
                      </a:r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구현 환경 구축 및 배포</a:t>
                      </a:r>
                    </a:p>
                    <a:p>
                      <a:pPr marL="0" lvl="0" indent="0" latinLnBrk="1">
                        <a:buFontTx/>
                        <a:buNone/>
                      </a:pPr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4) PPT </a:t>
                      </a:r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제작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8314092"/>
                  </a:ext>
                </a:extLst>
              </a:tr>
              <a:tr h="5745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1" dirty="0"/>
                        <a:t>사용언어</a:t>
                      </a:r>
                      <a:endParaRPr lang="en-US" altLang="ko-KR" sz="1050" b="1" dirty="0"/>
                    </a:p>
                    <a:p>
                      <a:pPr algn="ctr" latinLnBrk="1"/>
                      <a:r>
                        <a:rPr lang="ko-KR" altLang="en-US" sz="1050" b="1" dirty="0"/>
                        <a:t>및 개발 환경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Java, HTML, CSS, </a:t>
                      </a:r>
                      <a:r>
                        <a:rPr lang="en-US" altLang="ko-KR" sz="1050" dirty="0" err="1">
                          <a:solidFill>
                            <a:schemeClr val="tx1"/>
                          </a:solidFill>
                        </a:rPr>
                        <a:t>JavsScript</a:t>
                      </a:r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, IntelliJ, Visual Studio Code, MySQL, </a:t>
                      </a:r>
                      <a:r>
                        <a:rPr lang="en-US" altLang="ko-KR" sz="1050" dirty="0" err="1">
                          <a:solidFill>
                            <a:schemeClr val="tx1"/>
                          </a:solidFill>
                        </a:rPr>
                        <a:t>MyBatis</a:t>
                      </a:r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, Spring, </a:t>
                      </a:r>
                      <a:r>
                        <a:rPr lang="en-US" altLang="ko-KR" sz="1050" dirty="0" err="1">
                          <a:solidFill>
                            <a:schemeClr val="tx1"/>
                          </a:solidFill>
                        </a:rPr>
                        <a:t>TomCat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6216170"/>
                  </a:ext>
                </a:extLst>
              </a:tr>
              <a:tr h="4786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1" dirty="0"/>
                        <a:t>참고 자료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ko-KR" altLang="en-US" sz="1050" dirty="0" err="1">
                          <a:solidFill>
                            <a:schemeClr val="tx1"/>
                          </a:solidFill>
                        </a:rPr>
                        <a:t>깃허브</a:t>
                      </a:r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 링크</a:t>
                      </a:r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] </a:t>
                      </a:r>
                      <a:r>
                        <a:rPr lang="en-US" altLang="ko-KR" sz="1050" dirty="0">
                          <a:solidFill>
                            <a:schemeClr val="tx1"/>
                          </a:solidFill>
                          <a:hlinkClick r:id="rId3"/>
                        </a:rPr>
                        <a:t>https://github.com/dellogo/DOGOMI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8703793"/>
                  </a:ext>
                </a:extLst>
              </a:tr>
            </a:tbl>
          </a:graphicData>
        </a:graphic>
      </p:graphicFrame>
      <p:pic>
        <p:nvPicPr>
          <p:cNvPr id="9" name="그림 8" descr="텍스트, 스크린샷, 소프트웨어, 웹 페이지이(가) 표시된 사진&#10;&#10;자동 생성된 설명">
            <a:extLst>
              <a:ext uri="{FF2B5EF4-FFF2-40B4-BE49-F238E27FC236}">
                <a16:creationId xmlns:a16="http://schemas.microsoft.com/office/drawing/2014/main" id="{643931AF-173E-DD44-9BCD-71A6E37A03D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474" y="1678672"/>
            <a:ext cx="4920541" cy="3500656"/>
          </a:xfrm>
          <a:prstGeom prst="rect">
            <a:avLst/>
          </a:prstGeom>
        </p:spPr>
      </p:pic>
      <p:pic>
        <p:nvPicPr>
          <p:cNvPr id="2" name="그림 1" descr="텍스트, 개, 스크린샷이(가) 표시된 사진&#10;&#10;자동 생성된 설명">
            <a:extLst>
              <a:ext uri="{FF2B5EF4-FFF2-40B4-BE49-F238E27FC236}">
                <a16:creationId xmlns:a16="http://schemas.microsoft.com/office/drawing/2014/main" id="{2D980286-B07C-1082-199F-52E94A0FFA8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44938"/>
          <a:stretch/>
        </p:blipFill>
        <p:spPr>
          <a:xfrm>
            <a:off x="1097919" y="2549515"/>
            <a:ext cx="4920541" cy="3866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4631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02.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DOGOMI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데이터베이스 구축</a:t>
            </a:r>
            <a:r>
              <a:rPr lang="en-US" altLang="ko-KR" dirty="0"/>
              <a:t>(ERD Diagram)</a:t>
            </a:r>
            <a:endParaRPr lang="ko-KR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1B1F082-076E-949C-B6D2-CEE76F3837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269" y="1228279"/>
            <a:ext cx="8352087" cy="5501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텍스트 개체 틀 5">
            <a:extLst>
              <a:ext uri="{FF2B5EF4-FFF2-40B4-BE49-F238E27FC236}">
                <a16:creationId xmlns:a16="http://schemas.microsoft.com/office/drawing/2014/main" id="{BD61522E-7B06-36E8-DA53-61A3976660C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105350" y="3196364"/>
            <a:ext cx="2744528" cy="1336248"/>
          </a:xfrm>
        </p:spPr>
        <p:txBody>
          <a:bodyPr/>
          <a:lstStyle/>
          <a:p>
            <a:pPr marL="171450" indent="-171450">
              <a:lnSpc>
                <a:spcPct val="150000"/>
              </a:lnSpc>
            </a:pPr>
            <a:r>
              <a:rPr lang="en-US" altLang="ko-KR" b="1" dirty="0"/>
              <a:t>DB</a:t>
            </a:r>
            <a:r>
              <a:rPr lang="ko-KR" altLang="en-US" b="1" dirty="0"/>
              <a:t> 기획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dirty="0"/>
              <a:t>메인 테이블</a:t>
            </a:r>
            <a:r>
              <a:rPr lang="en-US" altLang="ko-KR" dirty="0"/>
              <a:t>: </a:t>
            </a:r>
            <a:r>
              <a:rPr lang="en-US" altLang="ko-KR" dirty="0" err="1"/>
              <a:t>user_info</a:t>
            </a:r>
            <a:r>
              <a:rPr lang="en-US" altLang="ko-KR" dirty="0"/>
              <a:t>, </a:t>
            </a:r>
            <a:r>
              <a:rPr lang="en-US" altLang="ko-KR" dirty="0" err="1"/>
              <a:t>tc_info</a:t>
            </a:r>
            <a:endParaRPr lang="en-US" altLang="ko-KR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dirty="0"/>
              <a:t>cs, notice, event</a:t>
            </a:r>
            <a:r>
              <a:rPr lang="ko-KR" altLang="en-US" dirty="0"/>
              <a:t>는 운영자가 관리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5594200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>
            <a:extLst>
              <a:ext uri="{FF2B5EF4-FFF2-40B4-BE49-F238E27FC236}">
                <a16:creationId xmlns:a16="http://schemas.microsoft.com/office/drawing/2014/main" id="{246E8633-CA6D-35BD-2FA8-FB323D98C4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220" y="4697099"/>
            <a:ext cx="3929991" cy="845496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809737E4-2808-3CD0-3D29-56CFE22C76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220" y="5564417"/>
            <a:ext cx="3929991" cy="872004"/>
          </a:xfrm>
          <a:prstGeom prst="rect">
            <a:avLst/>
          </a:prstGeom>
        </p:spPr>
      </p:pic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02.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DOGOMI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이미지 첨부 및 조회 기능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>
          <a:xfrm>
            <a:off x="275220" y="1406741"/>
            <a:ext cx="4004878" cy="4996634"/>
          </a:xfrm>
        </p:spPr>
        <p:txBody>
          <a:bodyPr/>
          <a:lstStyle/>
          <a:p>
            <a:pPr marL="171450" indent="-171450">
              <a:lnSpc>
                <a:spcPct val="150000"/>
              </a:lnSpc>
            </a:pPr>
            <a:r>
              <a:rPr lang="ko-KR" altLang="en-US" b="1" dirty="0"/>
              <a:t>기능 소개</a:t>
            </a:r>
            <a:endParaRPr lang="en-US" altLang="ko-KR" b="1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dirty="0"/>
              <a:t>로컬 파일에 업로드한 이미지 추가 및 불러오기</a:t>
            </a:r>
            <a:endParaRPr lang="en-US" altLang="ko-KR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dirty="0"/>
          </a:p>
          <a:p>
            <a:pPr marL="171450" indent="-171450">
              <a:lnSpc>
                <a:spcPct val="150000"/>
              </a:lnSpc>
            </a:pPr>
            <a:r>
              <a:rPr lang="ko-KR" altLang="en-US" b="1" dirty="0"/>
              <a:t>작업 내용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dirty="0"/>
              <a:t>파일명이 겹치면 안되므로 오리지널 파일명에 현시간을 추가해서 </a:t>
            </a:r>
            <a:r>
              <a:rPr lang="ko-KR" altLang="en-US" dirty="0" err="1"/>
              <a:t>저장받을</a:t>
            </a:r>
            <a:r>
              <a:rPr lang="ko-KR" altLang="en-US" dirty="0"/>
              <a:t> 위치</a:t>
            </a:r>
            <a:r>
              <a:rPr lang="en-US" altLang="ko-KR" dirty="0"/>
              <a:t>+</a:t>
            </a:r>
            <a:r>
              <a:rPr lang="ko-KR" altLang="en-US" dirty="0"/>
              <a:t>현재시간</a:t>
            </a:r>
            <a:r>
              <a:rPr lang="en-US" altLang="ko-KR" dirty="0"/>
              <a:t>+</a:t>
            </a:r>
            <a:r>
              <a:rPr lang="ko-KR" altLang="en-US" dirty="0"/>
              <a:t>오리지널 파일명으로 변경 후 경로를 </a:t>
            </a:r>
            <a:r>
              <a:rPr lang="en-US" altLang="ko-KR" dirty="0" err="1"/>
              <a:t>safeFile</a:t>
            </a:r>
            <a:r>
              <a:rPr lang="en-US" altLang="ko-KR" dirty="0"/>
              <a:t> </a:t>
            </a:r>
            <a:r>
              <a:rPr lang="ko-KR" altLang="en-US" dirty="0"/>
              <a:t>변수에 저장</a:t>
            </a:r>
            <a:endParaRPr lang="en-US" altLang="ko-KR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dirty="0"/>
              <a:t>경로 저장된 변수를 </a:t>
            </a:r>
            <a:r>
              <a:rPr lang="en-US" altLang="ko-KR" dirty="0"/>
              <a:t>/</a:t>
            </a:r>
            <a:r>
              <a:rPr lang="en-US" altLang="ko-KR" dirty="0" err="1"/>
              <a:t>img</a:t>
            </a:r>
            <a:r>
              <a:rPr lang="en-US" altLang="ko-KR" dirty="0"/>
              <a:t> </a:t>
            </a:r>
            <a:r>
              <a:rPr lang="ko-KR" altLang="en-US" dirty="0"/>
              <a:t>이하를 제외하고 삭제 후 다시 저장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374668D3-D7BA-86A8-DEA1-3EFB202036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7903" y="1143796"/>
            <a:ext cx="8248671" cy="414346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08BCF5CD-A7E6-71CE-9283-7455245D88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00149" y="1727992"/>
            <a:ext cx="6103744" cy="475357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0EF7105C-3000-1B56-886F-4EB97873C9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06147" y="2654387"/>
            <a:ext cx="6900427" cy="4075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407091"/>
      </p:ext>
    </p:extLst>
  </p:cSld>
  <p:clrMapOvr>
    <a:masterClrMapping/>
  </p:clrMapOvr>
</p:sld>
</file>

<file path=ppt/theme/theme1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3270</TotalTime>
  <Words>1877</Words>
  <Application>Microsoft Office PowerPoint</Application>
  <PresentationFormat>와이드스크린</PresentationFormat>
  <Paragraphs>300</Paragraphs>
  <Slides>33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36" baseType="lpstr">
      <vt:lpstr>맑은 고딕</vt:lpstr>
      <vt:lpstr>Arial</vt:lpstr>
      <vt:lpstr>디자인 사용자 지정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점핏</dc:creator>
  <cp:lastModifiedBy>SY Hong</cp:lastModifiedBy>
  <cp:revision>95</cp:revision>
  <dcterms:created xsi:type="dcterms:W3CDTF">2021-12-16T06:55:27Z</dcterms:created>
  <dcterms:modified xsi:type="dcterms:W3CDTF">2024-01-05T15:18:37Z</dcterms:modified>
</cp:coreProperties>
</file>